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37" autoAdjust="0"/>
  </p:normalViewPr>
  <p:slideViewPr>
    <p:cSldViewPr snapToGrid="0">
      <p:cViewPr varScale="1">
        <p:scale>
          <a:sx n="63" d="100"/>
          <a:sy n="63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AFB6DC-3D42-4BF9-B3FF-1C2C1597EFA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36D85A1-E39F-44E3-BFB8-2B7B6C083B28}">
      <dgm:prSet phldrT="[Texto]"/>
      <dgm:spPr>
        <a:blipFill rotWithShape="0">
          <a:blip xmlns:r="http://schemas.openxmlformats.org/officeDocument/2006/relationships" r:embed="rId1"/>
          <a:srcRect/>
          <a:stretch>
            <a:fillRect t="-2000" b="-2000"/>
          </a:stretch>
        </a:blipFill>
      </dgm:spPr>
      <dgm:t>
        <a:bodyPr/>
        <a:lstStyle/>
        <a:p>
          <a:endParaRPr lang="es-CO" dirty="0"/>
        </a:p>
      </dgm:t>
    </dgm:pt>
    <dgm:pt modelId="{1BAC85F1-2385-451B-A4F6-EF7492765B61}" type="parTrans" cxnId="{623A1031-F100-4C0B-8F34-EFFAD2429AA9}">
      <dgm:prSet/>
      <dgm:spPr/>
      <dgm:t>
        <a:bodyPr/>
        <a:lstStyle/>
        <a:p>
          <a:endParaRPr lang="es-CO"/>
        </a:p>
      </dgm:t>
    </dgm:pt>
    <dgm:pt modelId="{A921B488-572C-45F9-BF93-E87545CA07B8}" type="sibTrans" cxnId="{623A1031-F100-4C0B-8F34-EFFAD2429AA9}">
      <dgm:prSet/>
      <dgm:spPr/>
      <dgm:t>
        <a:bodyPr/>
        <a:lstStyle/>
        <a:p>
          <a:endParaRPr lang="es-CO"/>
        </a:p>
      </dgm:t>
    </dgm:pt>
    <dgm:pt modelId="{377EB156-BF9C-4120-B96C-5E66292F152D}">
      <dgm:prSet phldrT="[Texto]"/>
      <dgm:spPr/>
      <dgm:t>
        <a:bodyPr/>
        <a:lstStyle/>
        <a:p>
          <a:r>
            <a:rPr lang="es-ES" dirty="0"/>
            <a:t>Interpreta</a:t>
          </a:r>
          <a:endParaRPr lang="es-CO" dirty="0"/>
        </a:p>
      </dgm:t>
    </dgm:pt>
    <dgm:pt modelId="{41573BCE-5577-45C3-B408-27057C76D511}" type="parTrans" cxnId="{79CF7986-4FD0-451B-9BAD-D3E6386DC933}">
      <dgm:prSet/>
      <dgm:spPr/>
      <dgm:t>
        <a:bodyPr/>
        <a:lstStyle/>
        <a:p>
          <a:endParaRPr lang="es-CO"/>
        </a:p>
      </dgm:t>
    </dgm:pt>
    <dgm:pt modelId="{485C0F11-A491-4785-825E-8C5BD65871E5}" type="sibTrans" cxnId="{79CF7986-4FD0-451B-9BAD-D3E6386DC933}">
      <dgm:prSet/>
      <dgm:spPr/>
      <dgm:t>
        <a:bodyPr/>
        <a:lstStyle/>
        <a:p>
          <a:endParaRPr lang="es-CO"/>
        </a:p>
      </dgm:t>
    </dgm:pt>
    <dgm:pt modelId="{CF94E1DA-E32A-4CF9-94B4-A2D642E19C3F}">
      <dgm:prSet phldrT="[Texto]"/>
      <dgm:spPr/>
      <dgm:t>
        <a:bodyPr/>
        <a:lstStyle/>
        <a:p>
          <a:r>
            <a:rPr lang="es-ES" dirty="0"/>
            <a:t>Procesa</a:t>
          </a:r>
          <a:endParaRPr lang="es-CO" dirty="0"/>
        </a:p>
      </dgm:t>
    </dgm:pt>
    <dgm:pt modelId="{207B88C6-9464-4798-B585-57031AC46312}" type="parTrans" cxnId="{8C957B24-6549-45FD-B129-A91A19F20E88}">
      <dgm:prSet/>
      <dgm:spPr/>
      <dgm:t>
        <a:bodyPr/>
        <a:lstStyle/>
        <a:p>
          <a:endParaRPr lang="es-CO"/>
        </a:p>
      </dgm:t>
    </dgm:pt>
    <dgm:pt modelId="{F577AAEB-1757-43BE-98D6-C3A3CECFDCE7}" type="sibTrans" cxnId="{8C957B24-6549-45FD-B129-A91A19F20E88}">
      <dgm:prSet/>
      <dgm:spPr/>
      <dgm:t>
        <a:bodyPr/>
        <a:lstStyle/>
        <a:p>
          <a:endParaRPr lang="es-CO"/>
        </a:p>
      </dgm:t>
    </dgm:pt>
    <dgm:pt modelId="{5B54D120-1577-49F3-A71C-3DFEBBC36E35}">
      <dgm:prSet phldrT="[Texto]"/>
      <dgm:spPr/>
      <dgm:t>
        <a:bodyPr/>
        <a:lstStyle/>
        <a:p>
          <a:r>
            <a:rPr lang="es-ES" dirty="0"/>
            <a:t>Almacena</a:t>
          </a:r>
          <a:endParaRPr lang="es-CO" dirty="0"/>
        </a:p>
      </dgm:t>
    </dgm:pt>
    <dgm:pt modelId="{C6933A1B-E385-425E-93A4-91E9768353F2}" type="parTrans" cxnId="{5BB0BDEF-4378-4B07-A181-6DDF3E1135C9}">
      <dgm:prSet/>
      <dgm:spPr/>
      <dgm:t>
        <a:bodyPr/>
        <a:lstStyle/>
        <a:p>
          <a:endParaRPr lang="es-CO"/>
        </a:p>
      </dgm:t>
    </dgm:pt>
    <dgm:pt modelId="{1E259C40-37A1-4826-B163-1AA5645FFC33}" type="sibTrans" cxnId="{5BB0BDEF-4378-4B07-A181-6DDF3E1135C9}">
      <dgm:prSet/>
      <dgm:spPr/>
      <dgm:t>
        <a:bodyPr/>
        <a:lstStyle/>
        <a:p>
          <a:endParaRPr lang="es-CO"/>
        </a:p>
      </dgm:t>
    </dgm:pt>
    <dgm:pt modelId="{677F6665-DB22-403A-8A5B-61084ECBF426}" type="pres">
      <dgm:prSet presAssocID="{76AFB6DC-3D42-4BF9-B3FF-1C2C1597EFA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878FF18-D643-4C61-815F-7A20F136866D}" type="pres">
      <dgm:prSet presAssocID="{436D85A1-E39F-44E3-BFB8-2B7B6C083B28}" presName="centerShape" presStyleLbl="node0" presStyleIdx="0" presStyleCnt="1" custLinFactNeighborX="-1426" custLinFactNeighborY="-10475"/>
      <dgm:spPr/>
    </dgm:pt>
    <dgm:pt modelId="{350942E1-9058-436C-8752-49AF6349C284}" type="pres">
      <dgm:prSet presAssocID="{377EB156-BF9C-4120-B96C-5E66292F152D}" presName="node" presStyleLbl="node1" presStyleIdx="0" presStyleCnt="3">
        <dgm:presLayoutVars>
          <dgm:bulletEnabled val="1"/>
        </dgm:presLayoutVars>
      </dgm:prSet>
      <dgm:spPr/>
    </dgm:pt>
    <dgm:pt modelId="{053A46D5-2781-4521-8FEC-A2A9CA48AF84}" type="pres">
      <dgm:prSet presAssocID="{377EB156-BF9C-4120-B96C-5E66292F152D}" presName="dummy" presStyleCnt="0"/>
      <dgm:spPr/>
    </dgm:pt>
    <dgm:pt modelId="{1066E8B4-567F-4F27-A87E-5CA872454A39}" type="pres">
      <dgm:prSet presAssocID="{485C0F11-A491-4785-825E-8C5BD65871E5}" presName="sibTrans" presStyleLbl="sibTrans2D1" presStyleIdx="0" presStyleCnt="3"/>
      <dgm:spPr/>
    </dgm:pt>
    <dgm:pt modelId="{9737C386-3058-4D27-BC23-F3F1584AF8F5}" type="pres">
      <dgm:prSet presAssocID="{CF94E1DA-E32A-4CF9-94B4-A2D642E19C3F}" presName="node" presStyleLbl="node1" presStyleIdx="1" presStyleCnt="3">
        <dgm:presLayoutVars>
          <dgm:bulletEnabled val="1"/>
        </dgm:presLayoutVars>
      </dgm:prSet>
      <dgm:spPr/>
    </dgm:pt>
    <dgm:pt modelId="{07FBA570-1A90-489C-954C-BE222BA59872}" type="pres">
      <dgm:prSet presAssocID="{CF94E1DA-E32A-4CF9-94B4-A2D642E19C3F}" presName="dummy" presStyleCnt="0"/>
      <dgm:spPr/>
    </dgm:pt>
    <dgm:pt modelId="{2717C192-6E12-4F30-97FB-A1C7C3E7AF0A}" type="pres">
      <dgm:prSet presAssocID="{F577AAEB-1757-43BE-98D6-C3A3CECFDCE7}" presName="sibTrans" presStyleLbl="sibTrans2D1" presStyleIdx="1" presStyleCnt="3"/>
      <dgm:spPr/>
    </dgm:pt>
    <dgm:pt modelId="{1D60C572-40E2-4A31-96D8-23C109085C7A}" type="pres">
      <dgm:prSet presAssocID="{5B54D120-1577-49F3-A71C-3DFEBBC36E35}" presName="node" presStyleLbl="node1" presStyleIdx="2" presStyleCnt="3">
        <dgm:presLayoutVars>
          <dgm:bulletEnabled val="1"/>
        </dgm:presLayoutVars>
      </dgm:prSet>
      <dgm:spPr/>
    </dgm:pt>
    <dgm:pt modelId="{1D063513-B302-4B0F-B359-0331AC8A89DA}" type="pres">
      <dgm:prSet presAssocID="{5B54D120-1577-49F3-A71C-3DFEBBC36E35}" presName="dummy" presStyleCnt="0"/>
      <dgm:spPr/>
    </dgm:pt>
    <dgm:pt modelId="{1B4A9306-9892-4C6B-9EC1-BBC809F14081}" type="pres">
      <dgm:prSet presAssocID="{1E259C40-37A1-4826-B163-1AA5645FFC33}" presName="sibTrans" presStyleLbl="sibTrans2D1" presStyleIdx="2" presStyleCnt="3"/>
      <dgm:spPr/>
    </dgm:pt>
  </dgm:ptLst>
  <dgm:cxnLst>
    <dgm:cxn modelId="{459ED606-E861-4958-A0B4-E5D45717CF7C}" type="presOf" srcId="{1E259C40-37A1-4826-B163-1AA5645FFC33}" destId="{1B4A9306-9892-4C6B-9EC1-BBC809F14081}" srcOrd="0" destOrd="0" presId="urn:microsoft.com/office/officeart/2005/8/layout/radial6"/>
    <dgm:cxn modelId="{E5E5B90C-ED18-4414-A5CA-6CA29C6402BD}" type="presOf" srcId="{76AFB6DC-3D42-4BF9-B3FF-1C2C1597EFA2}" destId="{677F6665-DB22-403A-8A5B-61084ECBF426}" srcOrd="0" destOrd="0" presId="urn:microsoft.com/office/officeart/2005/8/layout/radial6"/>
    <dgm:cxn modelId="{8C957B24-6549-45FD-B129-A91A19F20E88}" srcId="{436D85A1-E39F-44E3-BFB8-2B7B6C083B28}" destId="{CF94E1DA-E32A-4CF9-94B4-A2D642E19C3F}" srcOrd="1" destOrd="0" parTransId="{207B88C6-9464-4798-B585-57031AC46312}" sibTransId="{F577AAEB-1757-43BE-98D6-C3A3CECFDCE7}"/>
    <dgm:cxn modelId="{66E7F828-A63C-40B9-9591-F6E276717107}" type="presOf" srcId="{377EB156-BF9C-4120-B96C-5E66292F152D}" destId="{350942E1-9058-436C-8752-49AF6349C284}" srcOrd="0" destOrd="0" presId="urn:microsoft.com/office/officeart/2005/8/layout/radial6"/>
    <dgm:cxn modelId="{623A1031-F100-4C0B-8F34-EFFAD2429AA9}" srcId="{76AFB6DC-3D42-4BF9-B3FF-1C2C1597EFA2}" destId="{436D85A1-E39F-44E3-BFB8-2B7B6C083B28}" srcOrd="0" destOrd="0" parTransId="{1BAC85F1-2385-451B-A4F6-EF7492765B61}" sibTransId="{A921B488-572C-45F9-BF93-E87545CA07B8}"/>
    <dgm:cxn modelId="{E98E2E6C-ADFF-4EBB-AC96-19E53574CECB}" type="presOf" srcId="{F577AAEB-1757-43BE-98D6-C3A3CECFDCE7}" destId="{2717C192-6E12-4F30-97FB-A1C7C3E7AF0A}" srcOrd="0" destOrd="0" presId="urn:microsoft.com/office/officeart/2005/8/layout/radial6"/>
    <dgm:cxn modelId="{79CF7986-4FD0-451B-9BAD-D3E6386DC933}" srcId="{436D85A1-E39F-44E3-BFB8-2B7B6C083B28}" destId="{377EB156-BF9C-4120-B96C-5E66292F152D}" srcOrd="0" destOrd="0" parTransId="{41573BCE-5577-45C3-B408-27057C76D511}" sibTransId="{485C0F11-A491-4785-825E-8C5BD65871E5}"/>
    <dgm:cxn modelId="{5687A1A0-7817-45A4-9F44-3BBBBFE29E2B}" type="presOf" srcId="{436D85A1-E39F-44E3-BFB8-2B7B6C083B28}" destId="{1878FF18-D643-4C61-815F-7A20F136866D}" srcOrd="0" destOrd="0" presId="urn:microsoft.com/office/officeart/2005/8/layout/radial6"/>
    <dgm:cxn modelId="{95F90EA1-F297-4E2B-87DC-CC24310B0885}" type="presOf" srcId="{485C0F11-A491-4785-825E-8C5BD65871E5}" destId="{1066E8B4-567F-4F27-A87E-5CA872454A39}" srcOrd="0" destOrd="0" presId="urn:microsoft.com/office/officeart/2005/8/layout/radial6"/>
    <dgm:cxn modelId="{F72013B2-3F38-4BFB-95EB-027D0D62D0D6}" type="presOf" srcId="{CF94E1DA-E32A-4CF9-94B4-A2D642E19C3F}" destId="{9737C386-3058-4D27-BC23-F3F1584AF8F5}" srcOrd="0" destOrd="0" presId="urn:microsoft.com/office/officeart/2005/8/layout/radial6"/>
    <dgm:cxn modelId="{02F22AC2-2B46-4C5E-A3D2-8EBCD5313AE8}" type="presOf" srcId="{5B54D120-1577-49F3-A71C-3DFEBBC36E35}" destId="{1D60C572-40E2-4A31-96D8-23C109085C7A}" srcOrd="0" destOrd="0" presId="urn:microsoft.com/office/officeart/2005/8/layout/radial6"/>
    <dgm:cxn modelId="{5BB0BDEF-4378-4B07-A181-6DDF3E1135C9}" srcId="{436D85A1-E39F-44E3-BFB8-2B7B6C083B28}" destId="{5B54D120-1577-49F3-A71C-3DFEBBC36E35}" srcOrd="2" destOrd="0" parTransId="{C6933A1B-E385-425E-93A4-91E9768353F2}" sibTransId="{1E259C40-37A1-4826-B163-1AA5645FFC33}"/>
    <dgm:cxn modelId="{A595FD4A-F168-44A3-BE12-B6671435449A}" type="presParOf" srcId="{677F6665-DB22-403A-8A5B-61084ECBF426}" destId="{1878FF18-D643-4C61-815F-7A20F136866D}" srcOrd="0" destOrd="0" presId="urn:microsoft.com/office/officeart/2005/8/layout/radial6"/>
    <dgm:cxn modelId="{CB244680-774A-43AD-89BF-C142FC325830}" type="presParOf" srcId="{677F6665-DB22-403A-8A5B-61084ECBF426}" destId="{350942E1-9058-436C-8752-49AF6349C284}" srcOrd="1" destOrd="0" presId="urn:microsoft.com/office/officeart/2005/8/layout/radial6"/>
    <dgm:cxn modelId="{695F3274-53AC-4132-8E78-9C57575560CC}" type="presParOf" srcId="{677F6665-DB22-403A-8A5B-61084ECBF426}" destId="{053A46D5-2781-4521-8FEC-A2A9CA48AF84}" srcOrd="2" destOrd="0" presId="urn:microsoft.com/office/officeart/2005/8/layout/radial6"/>
    <dgm:cxn modelId="{57505C8E-49AA-4635-B206-484D325AD9BF}" type="presParOf" srcId="{677F6665-DB22-403A-8A5B-61084ECBF426}" destId="{1066E8B4-567F-4F27-A87E-5CA872454A39}" srcOrd="3" destOrd="0" presId="urn:microsoft.com/office/officeart/2005/8/layout/radial6"/>
    <dgm:cxn modelId="{40FCF3BF-252C-4C95-B943-E4A57EA654E7}" type="presParOf" srcId="{677F6665-DB22-403A-8A5B-61084ECBF426}" destId="{9737C386-3058-4D27-BC23-F3F1584AF8F5}" srcOrd="4" destOrd="0" presId="urn:microsoft.com/office/officeart/2005/8/layout/radial6"/>
    <dgm:cxn modelId="{02B92535-DDC4-451B-8057-7B7D525EAF4F}" type="presParOf" srcId="{677F6665-DB22-403A-8A5B-61084ECBF426}" destId="{07FBA570-1A90-489C-954C-BE222BA59872}" srcOrd="5" destOrd="0" presId="urn:microsoft.com/office/officeart/2005/8/layout/radial6"/>
    <dgm:cxn modelId="{920A3037-C308-4F78-9DD4-552723E1B9D2}" type="presParOf" srcId="{677F6665-DB22-403A-8A5B-61084ECBF426}" destId="{2717C192-6E12-4F30-97FB-A1C7C3E7AF0A}" srcOrd="6" destOrd="0" presId="urn:microsoft.com/office/officeart/2005/8/layout/radial6"/>
    <dgm:cxn modelId="{6332866C-8641-4A91-B2BF-18AF8F73AB35}" type="presParOf" srcId="{677F6665-DB22-403A-8A5B-61084ECBF426}" destId="{1D60C572-40E2-4A31-96D8-23C109085C7A}" srcOrd="7" destOrd="0" presId="urn:microsoft.com/office/officeart/2005/8/layout/radial6"/>
    <dgm:cxn modelId="{9977A7DC-7F01-476C-9FB6-D21503F6EE53}" type="presParOf" srcId="{677F6665-DB22-403A-8A5B-61084ECBF426}" destId="{1D063513-B302-4B0F-B359-0331AC8A89DA}" srcOrd="8" destOrd="0" presId="urn:microsoft.com/office/officeart/2005/8/layout/radial6"/>
    <dgm:cxn modelId="{198C4DA0-A152-434B-89BE-A8CC509082A7}" type="presParOf" srcId="{677F6665-DB22-403A-8A5B-61084ECBF426}" destId="{1B4A9306-9892-4C6B-9EC1-BBC809F1408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273A81-E93A-4E87-B862-7C2E2EC94EF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CA1C524-CEC5-46CC-B6BC-308DCED7CA48}" type="pres">
      <dgm:prSet presAssocID="{5A273A81-E93A-4E87-B862-7C2E2EC94EF3}" presName="diagram" presStyleCnt="0">
        <dgm:presLayoutVars>
          <dgm:dir/>
          <dgm:resizeHandles val="exact"/>
        </dgm:presLayoutVars>
      </dgm:prSet>
      <dgm:spPr/>
    </dgm:pt>
  </dgm:ptLst>
  <dgm:cxnLst>
    <dgm:cxn modelId="{DDA06AA6-5253-45DE-AD1A-54A25D023703}" type="presOf" srcId="{5A273A81-E93A-4E87-B862-7C2E2EC94EF3}" destId="{0CA1C524-CEC5-46CC-B6BC-308DCED7CA48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0CFF6-851E-467E-9B1B-1EA0F1511E6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56E92508-A3A1-4D75-9E31-E4402FFF0EFE}">
      <dgm:prSet phldrT="[Texto]"/>
      <dgm:spPr/>
      <dgm:t>
        <a:bodyPr/>
        <a:lstStyle/>
        <a:p>
          <a:r>
            <a:rPr lang="es-ES" dirty="0"/>
            <a:t>T. Humanística</a:t>
          </a:r>
          <a:endParaRPr lang="es-CO" dirty="0"/>
        </a:p>
      </dgm:t>
    </dgm:pt>
    <dgm:pt modelId="{0471AD09-5085-4D80-A808-67C202FBD1DD}" type="parTrans" cxnId="{F021AFDB-BEC3-4997-8063-216BCCC5BB64}">
      <dgm:prSet/>
      <dgm:spPr/>
      <dgm:t>
        <a:bodyPr/>
        <a:lstStyle/>
        <a:p>
          <a:endParaRPr lang="es-CO"/>
        </a:p>
      </dgm:t>
    </dgm:pt>
    <dgm:pt modelId="{B76289E8-DE46-4392-A712-8F6F7EE3978D}" type="sibTrans" cxnId="{F021AFDB-BEC3-4997-8063-216BCCC5BB64}">
      <dgm:prSet/>
      <dgm:spPr/>
      <dgm:t>
        <a:bodyPr/>
        <a:lstStyle/>
        <a:p>
          <a:endParaRPr lang="es-CO"/>
        </a:p>
      </dgm:t>
    </dgm:pt>
    <dgm:pt modelId="{A3591C4A-1559-4765-9565-B3DB7C3885E6}">
      <dgm:prSet phldrT="[Texto]"/>
      <dgm:spPr/>
      <dgm:t>
        <a:bodyPr/>
        <a:lstStyle/>
        <a:p>
          <a:r>
            <a:rPr lang="es-ES" dirty="0"/>
            <a:t>T. Constructivista</a:t>
          </a:r>
          <a:endParaRPr lang="es-CO" dirty="0"/>
        </a:p>
      </dgm:t>
    </dgm:pt>
    <dgm:pt modelId="{9D7335BA-495C-4556-9E08-584ED3117BA6}" type="parTrans" cxnId="{6767F986-BBAB-41B6-AE76-DAB27EE4010F}">
      <dgm:prSet/>
      <dgm:spPr/>
      <dgm:t>
        <a:bodyPr/>
        <a:lstStyle/>
        <a:p>
          <a:endParaRPr lang="es-CO"/>
        </a:p>
      </dgm:t>
    </dgm:pt>
    <dgm:pt modelId="{42B7C74B-9020-4544-8D4F-DDAF8E9FA2C6}" type="sibTrans" cxnId="{6767F986-BBAB-41B6-AE76-DAB27EE4010F}">
      <dgm:prSet/>
      <dgm:spPr/>
      <dgm:t>
        <a:bodyPr/>
        <a:lstStyle/>
        <a:p>
          <a:endParaRPr lang="es-CO"/>
        </a:p>
      </dgm:t>
    </dgm:pt>
    <dgm:pt modelId="{A2B72122-F6DB-4108-A1D1-90EBBAEACA51}">
      <dgm:prSet phldrT="[Texto]"/>
      <dgm:spPr/>
      <dgm:t>
        <a:bodyPr/>
        <a:lstStyle/>
        <a:p>
          <a:r>
            <a:rPr lang="es-ES" dirty="0"/>
            <a:t>T. Cognitiva</a:t>
          </a:r>
          <a:endParaRPr lang="es-CO" dirty="0"/>
        </a:p>
      </dgm:t>
    </dgm:pt>
    <dgm:pt modelId="{39F4937C-4DB4-4D38-B31A-3F0703F7F86F}" type="parTrans" cxnId="{A46DB3A5-37B8-45B6-9B08-1CE93C47693C}">
      <dgm:prSet/>
      <dgm:spPr/>
      <dgm:t>
        <a:bodyPr/>
        <a:lstStyle/>
        <a:p>
          <a:endParaRPr lang="es-CO"/>
        </a:p>
      </dgm:t>
    </dgm:pt>
    <dgm:pt modelId="{0497570B-A86C-492A-AA1F-379C6DAD52B6}" type="sibTrans" cxnId="{A46DB3A5-37B8-45B6-9B08-1CE93C47693C}">
      <dgm:prSet/>
      <dgm:spPr/>
      <dgm:t>
        <a:bodyPr/>
        <a:lstStyle/>
        <a:p>
          <a:endParaRPr lang="es-CO"/>
        </a:p>
      </dgm:t>
    </dgm:pt>
    <dgm:pt modelId="{78C0F3B7-1218-42E6-B53D-8AE889B9149F}" type="pres">
      <dgm:prSet presAssocID="{84C0CFF6-851E-467E-9B1B-1EA0F1511E6B}" presName="linear" presStyleCnt="0">
        <dgm:presLayoutVars>
          <dgm:dir/>
          <dgm:resizeHandles val="exact"/>
        </dgm:presLayoutVars>
      </dgm:prSet>
      <dgm:spPr/>
    </dgm:pt>
    <dgm:pt modelId="{CAB83415-D273-464D-9848-88C7A0EEDFFC}" type="pres">
      <dgm:prSet presAssocID="{56E92508-A3A1-4D75-9E31-E4402FFF0EFE}" presName="comp" presStyleCnt="0"/>
      <dgm:spPr/>
    </dgm:pt>
    <dgm:pt modelId="{2120FAA8-ED93-4F6A-B0A6-9EFEBBE02951}" type="pres">
      <dgm:prSet presAssocID="{56E92508-A3A1-4D75-9E31-E4402FFF0EFE}" presName="box" presStyleLbl="node1" presStyleIdx="0" presStyleCnt="3" custLinFactNeighborX="-349" custLinFactNeighborY="8026"/>
      <dgm:spPr/>
    </dgm:pt>
    <dgm:pt modelId="{440D256A-EDCE-467B-9A0A-C7C942F307DA}" type="pres">
      <dgm:prSet presAssocID="{56E92508-A3A1-4D75-9E31-E4402FFF0EFE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35BCF761-A463-43CE-AE05-4C8D69037370}" type="pres">
      <dgm:prSet presAssocID="{56E92508-A3A1-4D75-9E31-E4402FFF0EFE}" presName="text" presStyleLbl="node1" presStyleIdx="0" presStyleCnt="3">
        <dgm:presLayoutVars>
          <dgm:bulletEnabled val="1"/>
        </dgm:presLayoutVars>
      </dgm:prSet>
      <dgm:spPr/>
    </dgm:pt>
    <dgm:pt modelId="{E1C31CA1-39F1-48DE-868F-EB1D5A2165B1}" type="pres">
      <dgm:prSet presAssocID="{B76289E8-DE46-4392-A712-8F6F7EE3978D}" presName="spacer" presStyleCnt="0"/>
      <dgm:spPr/>
    </dgm:pt>
    <dgm:pt modelId="{DC2549B1-6B82-42A8-96F7-01F423E742F0}" type="pres">
      <dgm:prSet presAssocID="{A3591C4A-1559-4765-9565-B3DB7C3885E6}" presName="comp" presStyleCnt="0"/>
      <dgm:spPr/>
    </dgm:pt>
    <dgm:pt modelId="{DE6C9C3D-3759-4D52-A8B2-6282166EAC02}" type="pres">
      <dgm:prSet presAssocID="{A3591C4A-1559-4765-9565-B3DB7C3885E6}" presName="box" presStyleLbl="node1" presStyleIdx="1" presStyleCnt="3"/>
      <dgm:spPr/>
    </dgm:pt>
    <dgm:pt modelId="{16072DE0-F2E4-409B-AEBD-BE4A79EE9235}" type="pres">
      <dgm:prSet presAssocID="{A3591C4A-1559-4765-9565-B3DB7C3885E6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A7067D5-AD15-4E76-B984-5E727F9C8F9C}" type="pres">
      <dgm:prSet presAssocID="{A3591C4A-1559-4765-9565-B3DB7C3885E6}" presName="text" presStyleLbl="node1" presStyleIdx="1" presStyleCnt="3">
        <dgm:presLayoutVars>
          <dgm:bulletEnabled val="1"/>
        </dgm:presLayoutVars>
      </dgm:prSet>
      <dgm:spPr/>
    </dgm:pt>
    <dgm:pt modelId="{268774CE-19F2-4C1E-A8D6-FE2DE53E50C7}" type="pres">
      <dgm:prSet presAssocID="{42B7C74B-9020-4544-8D4F-DDAF8E9FA2C6}" presName="spacer" presStyleCnt="0"/>
      <dgm:spPr/>
    </dgm:pt>
    <dgm:pt modelId="{E17D3775-725B-4C53-85E9-EB238C6FFC44}" type="pres">
      <dgm:prSet presAssocID="{A2B72122-F6DB-4108-A1D1-90EBBAEACA51}" presName="comp" presStyleCnt="0"/>
      <dgm:spPr/>
    </dgm:pt>
    <dgm:pt modelId="{FFD9395E-002A-46FC-A7E2-63A52917622D}" type="pres">
      <dgm:prSet presAssocID="{A2B72122-F6DB-4108-A1D1-90EBBAEACA51}" presName="box" presStyleLbl="node1" presStyleIdx="2" presStyleCnt="3"/>
      <dgm:spPr/>
    </dgm:pt>
    <dgm:pt modelId="{9AA27B06-AE40-409E-8EFD-3A0056F7C122}" type="pres">
      <dgm:prSet presAssocID="{A2B72122-F6DB-4108-A1D1-90EBBAEACA51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CFD00E12-2FF9-4824-88A8-105C36A5F254}" type="pres">
      <dgm:prSet presAssocID="{A2B72122-F6DB-4108-A1D1-90EBBAEACA51}" presName="text" presStyleLbl="node1" presStyleIdx="2" presStyleCnt="3">
        <dgm:presLayoutVars>
          <dgm:bulletEnabled val="1"/>
        </dgm:presLayoutVars>
      </dgm:prSet>
      <dgm:spPr/>
    </dgm:pt>
  </dgm:ptLst>
  <dgm:cxnLst>
    <dgm:cxn modelId="{B0B75C03-90DF-4234-933E-09A0EF4D8FFE}" type="presOf" srcId="{A2B72122-F6DB-4108-A1D1-90EBBAEACA51}" destId="{FFD9395E-002A-46FC-A7E2-63A52917622D}" srcOrd="0" destOrd="0" presId="urn:microsoft.com/office/officeart/2005/8/layout/vList4"/>
    <dgm:cxn modelId="{C1510304-9438-4342-8B4E-6F6D147A6E31}" type="presOf" srcId="{A3591C4A-1559-4765-9565-B3DB7C3885E6}" destId="{FA7067D5-AD15-4E76-B984-5E727F9C8F9C}" srcOrd="1" destOrd="0" presId="urn:microsoft.com/office/officeart/2005/8/layout/vList4"/>
    <dgm:cxn modelId="{8ED2194D-7AAB-439D-AE71-FF96DA7A52F8}" type="presOf" srcId="{56E92508-A3A1-4D75-9E31-E4402FFF0EFE}" destId="{2120FAA8-ED93-4F6A-B0A6-9EFEBBE02951}" srcOrd="0" destOrd="0" presId="urn:microsoft.com/office/officeart/2005/8/layout/vList4"/>
    <dgm:cxn modelId="{1BA41250-AD78-49CD-BF82-1B1690FE98DB}" type="presOf" srcId="{84C0CFF6-851E-467E-9B1B-1EA0F1511E6B}" destId="{78C0F3B7-1218-42E6-B53D-8AE889B9149F}" srcOrd="0" destOrd="0" presId="urn:microsoft.com/office/officeart/2005/8/layout/vList4"/>
    <dgm:cxn modelId="{1D7D9374-C59D-496B-84B7-702F76FAF6B4}" type="presOf" srcId="{56E92508-A3A1-4D75-9E31-E4402FFF0EFE}" destId="{35BCF761-A463-43CE-AE05-4C8D69037370}" srcOrd="1" destOrd="0" presId="urn:microsoft.com/office/officeart/2005/8/layout/vList4"/>
    <dgm:cxn modelId="{D238C154-8FF5-4203-812E-AE8710AC0883}" type="presOf" srcId="{A2B72122-F6DB-4108-A1D1-90EBBAEACA51}" destId="{CFD00E12-2FF9-4824-88A8-105C36A5F254}" srcOrd="1" destOrd="0" presId="urn:microsoft.com/office/officeart/2005/8/layout/vList4"/>
    <dgm:cxn modelId="{6767F986-BBAB-41B6-AE76-DAB27EE4010F}" srcId="{84C0CFF6-851E-467E-9B1B-1EA0F1511E6B}" destId="{A3591C4A-1559-4765-9565-B3DB7C3885E6}" srcOrd="1" destOrd="0" parTransId="{9D7335BA-495C-4556-9E08-584ED3117BA6}" sibTransId="{42B7C74B-9020-4544-8D4F-DDAF8E9FA2C6}"/>
    <dgm:cxn modelId="{A46DB3A5-37B8-45B6-9B08-1CE93C47693C}" srcId="{84C0CFF6-851E-467E-9B1B-1EA0F1511E6B}" destId="{A2B72122-F6DB-4108-A1D1-90EBBAEACA51}" srcOrd="2" destOrd="0" parTransId="{39F4937C-4DB4-4D38-B31A-3F0703F7F86F}" sibTransId="{0497570B-A86C-492A-AA1F-379C6DAD52B6}"/>
    <dgm:cxn modelId="{C62E23A9-A72B-44EA-B71C-7FFCA1D21D3C}" type="presOf" srcId="{A3591C4A-1559-4765-9565-B3DB7C3885E6}" destId="{DE6C9C3D-3759-4D52-A8B2-6282166EAC02}" srcOrd="0" destOrd="0" presId="urn:microsoft.com/office/officeart/2005/8/layout/vList4"/>
    <dgm:cxn modelId="{F021AFDB-BEC3-4997-8063-216BCCC5BB64}" srcId="{84C0CFF6-851E-467E-9B1B-1EA0F1511E6B}" destId="{56E92508-A3A1-4D75-9E31-E4402FFF0EFE}" srcOrd="0" destOrd="0" parTransId="{0471AD09-5085-4D80-A808-67C202FBD1DD}" sibTransId="{B76289E8-DE46-4392-A712-8F6F7EE3978D}"/>
    <dgm:cxn modelId="{D80EBA32-2B9A-45CC-9A52-F6EF01BE9684}" type="presParOf" srcId="{78C0F3B7-1218-42E6-B53D-8AE889B9149F}" destId="{CAB83415-D273-464D-9848-88C7A0EEDFFC}" srcOrd="0" destOrd="0" presId="urn:microsoft.com/office/officeart/2005/8/layout/vList4"/>
    <dgm:cxn modelId="{EB62D502-5637-47A1-B223-D3FC6EFB799E}" type="presParOf" srcId="{CAB83415-D273-464D-9848-88C7A0EEDFFC}" destId="{2120FAA8-ED93-4F6A-B0A6-9EFEBBE02951}" srcOrd="0" destOrd="0" presId="urn:microsoft.com/office/officeart/2005/8/layout/vList4"/>
    <dgm:cxn modelId="{A17AB4C0-65BA-4DBC-8A03-474B2DB6126F}" type="presParOf" srcId="{CAB83415-D273-464D-9848-88C7A0EEDFFC}" destId="{440D256A-EDCE-467B-9A0A-C7C942F307DA}" srcOrd="1" destOrd="0" presId="urn:microsoft.com/office/officeart/2005/8/layout/vList4"/>
    <dgm:cxn modelId="{9CC1107B-5E51-4A15-ACC0-60166B5C2B75}" type="presParOf" srcId="{CAB83415-D273-464D-9848-88C7A0EEDFFC}" destId="{35BCF761-A463-43CE-AE05-4C8D69037370}" srcOrd="2" destOrd="0" presId="urn:microsoft.com/office/officeart/2005/8/layout/vList4"/>
    <dgm:cxn modelId="{734DDE47-5EEE-4D89-B268-97E8524B56A0}" type="presParOf" srcId="{78C0F3B7-1218-42E6-B53D-8AE889B9149F}" destId="{E1C31CA1-39F1-48DE-868F-EB1D5A2165B1}" srcOrd="1" destOrd="0" presId="urn:microsoft.com/office/officeart/2005/8/layout/vList4"/>
    <dgm:cxn modelId="{CE7D29F7-C629-4B25-B1C9-1A8282F760FD}" type="presParOf" srcId="{78C0F3B7-1218-42E6-B53D-8AE889B9149F}" destId="{DC2549B1-6B82-42A8-96F7-01F423E742F0}" srcOrd="2" destOrd="0" presId="urn:microsoft.com/office/officeart/2005/8/layout/vList4"/>
    <dgm:cxn modelId="{F9FD8C26-5EAA-4199-B4C2-73D94DFFFD8C}" type="presParOf" srcId="{DC2549B1-6B82-42A8-96F7-01F423E742F0}" destId="{DE6C9C3D-3759-4D52-A8B2-6282166EAC02}" srcOrd="0" destOrd="0" presId="urn:microsoft.com/office/officeart/2005/8/layout/vList4"/>
    <dgm:cxn modelId="{95E07E5F-482C-42BF-86E5-973089E37C4B}" type="presParOf" srcId="{DC2549B1-6B82-42A8-96F7-01F423E742F0}" destId="{16072DE0-F2E4-409B-AEBD-BE4A79EE9235}" srcOrd="1" destOrd="0" presId="urn:microsoft.com/office/officeart/2005/8/layout/vList4"/>
    <dgm:cxn modelId="{B343E34D-997D-48EF-89E6-E0170E8BF18D}" type="presParOf" srcId="{DC2549B1-6B82-42A8-96F7-01F423E742F0}" destId="{FA7067D5-AD15-4E76-B984-5E727F9C8F9C}" srcOrd="2" destOrd="0" presId="urn:microsoft.com/office/officeart/2005/8/layout/vList4"/>
    <dgm:cxn modelId="{22F08B41-C625-4D86-8AF5-3FB943767DAA}" type="presParOf" srcId="{78C0F3B7-1218-42E6-B53D-8AE889B9149F}" destId="{268774CE-19F2-4C1E-A8D6-FE2DE53E50C7}" srcOrd="3" destOrd="0" presId="urn:microsoft.com/office/officeart/2005/8/layout/vList4"/>
    <dgm:cxn modelId="{27D0E1BA-5894-41DF-8585-D8D3A669C4B5}" type="presParOf" srcId="{78C0F3B7-1218-42E6-B53D-8AE889B9149F}" destId="{E17D3775-725B-4C53-85E9-EB238C6FFC44}" srcOrd="4" destOrd="0" presId="urn:microsoft.com/office/officeart/2005/8/layout/vList4"/>
    <dgm:cxn modelId="{A67A983F-7EF4-46A6-901C-08EB1CD0C8DA}" type="presParOf" srcId="{E17D3775-725B-4C53-85E9-EB238C6FFC44}" destId="{FFD9395E-002A-46FC-A7E2-63A52917622D}" srcOrd="0" destOrd="0" presId="urn:microsoft.com/office/officeart/2005/8/layout/vList4"/>
    <dgm:cxn modelId="{4A756ABF-AA17-4E1A-BE47-D3018BA6DF26}" type="presParOf" srcId="{E17D3775-725B-4C53-85E9-EB238C6FFC44}" destId="{9AA27B06-AE40-409E-8EFD-3A0056F7C122}" srcOrd="1" destOrd="0" presId="urn:microsoft.com/office/officeart/2005/8/layout/vList4"/>
    <dgm:cxn modelId="{ACF80FCF-8DA4-430D-857B-DF90DA5CEA90}" type="presParOf" srcId="{E17D3775-725B-4C53-85E9-EB238C6FFC44}" destId="{CFD00E12-2FF9-4824-88A8-105C36A5F25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273A81-E93A-4E87-B862-7C2E2EC94EF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CA1C524-CEC5-46CC-B6BC-308DCED7CA48}" type="pres">
      <dgm:prSet presAssocID="{5A273A81-E93A-4E87-B862-7C2E2EC94EF3}" presName="diagram" presStyleCnt="0">
        <dgm:presLayoutVars>
          <dgm:dir/>
          <dgm:resizeHandles val="exact"/>
        </dgm:presLayoutVars>
      </dgm:prSet>
      <dgm:spPr/>
    </dgm:pt>
  </dgm:ptLst>
  <dgm:cxnLst>
    <dgm:cxn modelId="{DDA06AA6-5253-45DE-AD1A-54A25D023703}" type="presOf" srcId="{5A273A81-E93A-4E87-B862-7C2E2EC94EF3}" destId="{0CA1C524-CEC5-46CC-B6BC-308DCED7CA48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C0CFF6-851E-467E-9B1B-1EA0F1511E6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8C0F3B7-1218-42E6-B53D-8AE889B9149F}" type="pres">
      <dgm:prSet presAssocID="{84C0CFF6-851E-467E-9B1B-1EA0F1511E6B}" presName="linear" presStyleCnt="0">
        <dgm:presLayoutVars>
          <dgm:dir/>
          <dgm:resizeHandles val="exact"/>
        </dgm:presLayoutVars>
      </dgm:prSet>
      <dgm:spPr/>
    </dgm:pt>
  </dgm:ptLst>
  <dgm:cxnLst>
    <dgm:cxn modelId="{1BA41250-AD78-49CD-BF82-1B1690FE98DB}" type="presOf" srcId="{84C0CFF6-851E-467E-9B1B-1EA0F1511E6B}" destId="{78C0F3B7-1218-42E6-B53D-8AE889B9149F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273A81-E93A-4E87-B862-7C2E2EC94EF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CA1C524-CEC5-46CC-B6BC-308DCED7CA48}" type="pres">
      <dgm:prSet presAssocID="{5A273A81-E93A-4E87-B862-7C2E2EC94EF3}" presName="diagram" presStyleCnt="0">
        <dgm:presLayoutVars>
          <dgm:dir/>
          <dgm:resizeHandles val="exact"/>
        </dgm:presLayoutVars>
      </dgm:prSet>
      <dgm:spPr/>
    </dgm:pt>
  </dgm:ptLst>
  <dgm:cxnLst>
    <dgm:cxn modelId="{DDA06AA6-5253-45DE-AD1A-54A25D023703}" type="presOf" srcId="{5A273A81-E93A-4E87-B862-7C2E2EC94EF3}" destId="{0CA1C524-CEC5-46CC-B6BC-308DCED7CA48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A9306-9892-4C6B-9EC1-BBC809F14081}">
      <dsp:nvSpPr>
        <dsp:cNvPr id="0" name=""/>
        <dsp:cNvSpPr/>
      </dsp:nvSpPr>
      <dsp:spPr>
        <a:xfrm>
          <a:off x="738873" y="490907"/>
          <a:ext cx="3276814" cy="3276814"/>
        </a:xfrm>
        <a:prstGeom prst="blockArc">
          <a:avLst>
            <a:gd name="adj1" fmla="val 90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17C192-6E12-4F30-97FB-A1C7C3E7AF0A}">
      <dsp:nvSpPr>
        <dsp:cNvPr id="0" name=""/>
        <dsp:cNvSpPr/>
      </dsp:nvSpPr>
      <dsp:spPr>
        <a:xfrm>
          <a:off x="738873" y="490907"/>
          <a:ext cx="3276814" cy="3276814"/>
        </a:xfrm>
        <a:prstGeom prst="blockArc">
          <a:avLst>
            <a:gd name="adj1" fmla="val 1800000"/>
            <a:gd name="adj2" fmla="val 90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6E8B4-567F-4F27-A87E-5CA872454A39}">
      <dsp:nvSpPr>
        <dsp:cNvPr id="0" name=""/>
        <dsp:cNvSpPr/>
      </dsp:nvSpPr>
      <dsp:spPr>
        <a:xfrm>
          <a:off x="738873" y="490907"/>
          <a:ext cx="3276814" cy="3276814"/>
        </a:xfrm>
        <a:prstGeom prst="blockArc">
          <a:avLst>
            <a:gd name="adj1" fmla="val 16200000"/>
            <a:gd name="adj2" fmla="val 1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8FF18-D643-4C61-815F-7A20F136866D}">
      <dsp:nvSpPr>
        <dsp:cNvPr id="0" name=""/>
        <dsp:cNvSpPr/>
      </dsp:nvSpPr>
      <dsp:spPr>
        <a:xfrm>
          <a:off x="1577130" y="1039526"/>
          <a:ext cx="1509016" cy="150901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500" kern="1200" dirty="0"/>
        </a:p>
      </dsp:txBody>
      <dsp:txXfrm>
        <a:off x="1798120" y="1260516"/>
        <a:ext cx="1067036" cy="1067036"/>
      </dsp:txXfrm>
    </dsp:sp>
    <dsp:sp modelId="{350942E1-9058-436C-8752-49AF6349C284}">
      <dsp:nvSpPr>
        <dsp:cNvPr id="0" name=""/>
        <dsp:cNvSpPr/>
      </dsp:nvSpPr>
      <dsp:spPr>
        <a:xfrm>
          <a:off x="1849125" y="778"/>
          <a:ext cx="1056311" cy="1056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Interpreta</a:t>
          </a:r>
          <a:endParaRPr lang="es-CO" sz="1200" kern="1200" dirty="0"/>
        </a:p>
      </dsp:txBody>
      <dsp:txXfrm>
        <a:off x="2003818" y="155471"/>
        <a:ext cx="746925" cy="746925"/>
      </dsp:txXfrm>
    </dsp:sp>
    <dsp:sp modelId="{9737C386-3058-4D27-BC23-F3F1584AF8F5}">
      <dsp:nvSpPr>
        <dsp:cNvPr id="0" name=""/>
        <dsp:cNvSpPr/>
      </dsp:nvSpPr>
      <dsp:spPr>
        <a:xfrm>
          <a:off x="3235094" y="2401348"/>
          <a:ext cx="1056311" cy="1056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Procesa</a:t>
          </a:r>
          <a:endParaRPr lang="es-CO" sz="1200" kern="1200" dirty="0"/>
        </a:p>
      </dsp:txBody>
      <dsp:txXfrm>
        <a:off x="3389787" y="2556041"/>
        <a:ext cx="746925" cy="746925"/>
      </dsp:txXfrm>
    </dsp:sp>
    <dsp:sp modelId="{1D60C572-40E2-4A31-96D8-23C109085C7A}">
      <dsp:nvSpPr>
        <dsp:cNvPr id="0" name=""/>
        <dsp:cNvSpPr/>
      </dsp:nvSpPr>
      <dsp:spPr>
        <a:xfrm>
          <a:off x="463155" y="2401348"/>
          <a:ext cx="1056311" cy="1056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Almacena</a:t>
          </a:r>
          <a:endParaRPr lang="es-CO" sz="1200" kern="1200" dirty="0"/>
        </a:p>
      </dsp:txBody>
      <dsp:txXfrm>
        <a:off x="617848" y="2556041"/>
        <a:ext cx="746925" cy="746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0FAA8-ED93-4F6A-B0A6-9EFEBBE02951}">
      <dsp:nvSpPr>
        <dsp:cNvPr id="0" name=""/>
        <dsp:cNvSpPr/>
      </dsp:nvSpPr>
      <dsp:spPr>
        <a:xfrm>
          <a:off x="0" y="88048"/>
          <a:ext cx="4522089" cy="1097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T. Humanística</a:t>
          </a:r>
          <a:endParaRPr lang="es-CO" sz="3200" kern="1200" dirty="0"/>
        </a:p>
      </dsp:txBody>
      <dsp:txXfrm>
        <a:off x="1014122" y="88048"/>
        <a:ext cx="3507966" cy="1097046"/>
      </dsp:txXfrm>
    </dsp:sp>
    <dsp:sp modelId="{440D256A-EDCE-467B-9A0A-C7C942F307DA}">
      <dsp:nvSpPr>
        <dsp:cNvPr id="0" name=""/>
        <dsp:cNvSpPr/>
      </dsp:nvSpPr>
      <dsp:spPr>
        <a:xfrm>
          <a:off x="109704" y="109704"/>
          <a:ext cx="904417" cy="8776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C9C3D-3759-4D52-A8B2-6282166EAC02}">
      <dsp:nvSpPr>
        <dsp:cNvPr id="0" name=""/>
        <dsp:cNvSpPr/>
      </dsp:nvSpPr>
      <dsp:spPr>
        <a:xfrm>
          <a:off x="0" y="1206750"/>
          <a:ext cx="4522089" cy="1097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T. Constructivista</a:t>
          </a:r>
          <a:endParaRPr lang="es-CO" sz="3200" kern="1200" dirty="0"/>
        </a:p>
      </dsp:txBody>
      <dsp:txXfrm>
        <a:off x="1014122" y="1206750"/>
        <a:ext cx="3507966" cy="1097046"/>
      </dsp:txXfrm>
    </dsp:sp>
    <dsp:sp modelId="{16072DE0-F2E4-409B-AEBD-BE4A79EE9235}">
      <dsp:nvSpPr>
        <dsp:cNvPr id="0" name=""/>
        <dsp:cNvSpPr/>
      </dsp:nvSpPr>
      <dsp:spPr>
        <a:xfrm>
          <a:off x="109704" y="1316455"/>
          <a:ext cx="904417" cy="8776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D9395E-002A-46FC-A7E2-63A52917622D}">
      <dsp:nvSpPr>
        <dsp:cNvPr id="0" name=""/>
        <dsp:cNvSpPr/>
      </dsp:nvSpPr>
      <dsp:spPr>
        <a:xfrm>
          <a:off x="0" y="2413501"/>
          <a:ext cx="4522089" cy="1097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T. Cognitiva</a:t>
          </a:r>
          <a:endParaRPr lang="es-CO" sz="3200" kern="1200" dirty="0"/>
        </a:p>
      </dsp:txBody>
      <dsp:txXfrm>
        <a:off x="1014122" y="2413501"/>
        <a:ext cx="3507966" cy="1097046"/>
      </dsp:txXfrm>
    </dsp:sp>
    <dsp:sp modelId="{9AA27B06-AE40-409E-8EFD-3A0056F7C122}">
      <dsp:nvSpPr>
        <dsp:cNvPr id="0" name=""/>
        <dsp:cNvSpPr/>
      </dsp:nvSpPr>
      <dsp:spPr>
        <a:xfrm>
          <a:off x="109704" y="2523206"/>
          <a:ext cx="904417" cy="8776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2943A-A8BF-4FE3-8636-A594C840CD9F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23074-0C3E-46D9-87F1-0155D4609B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313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23074-0C3E-46D9-87F1-0155D4609BE8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9285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23074-0C3E-46D9-87F1-0155D4609BE8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5305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23074-0C3E-46D9-87F1-0155D4609BE8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510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23074-0C3E-46D9-87F1-0155D4609BE8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9758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478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594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334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618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s-CO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796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8456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9234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080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777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580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791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8B4880A-51BE-4CD1-8A0D-3929776B40AB}" type="datetimeFigureOut">
              <a:rPr lang="es-CO" smtClean="0"/>
              <a:t>20/01/2023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1D032FF-6D1D-4D6D-B730-70D3B59A16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639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F7740A-A284-46DB-86A5-0182CA05D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9320" y="1442403"/>
            <a:ext cx="9144000" cy="1402079"/>
          </a:xfrm>
        </p:spPr>
        <p:txBody>
          <a:bodyPr>
            <a:normAutofit/>
          </a:bodyPr>
          <a:lstStyle/>
          <a:p>
            <a:r>
              <a:rPr lang="es-ES" sz="4800" dirty="0"/>
              <a:t>INSTITUCIÓN EDUCATIVA RURAL DEPARTAMENTAL SIMÓN BOLÍVAR</a:t>
            </a:r>
            <a:endParaRPr lang="es-CO" sz="4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522E77-4199-4B76-8F38-D927765DB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66638"/>
            <a:ext cx="9144000" cy="89376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P.E.I.</a:t>
            </a:r>
          </a:p>
          <a:p>
            <a:pPr algn="ctr"/>
            <a:r>
              <a:rPr lang="es-ES" dirty="0" err="1"/>
              <a:t>Cap</a:t>
            </a:r>
            <a:r>
              <a:rPr lang="es-ES" dirty="0"/>
              <a:t>: 7,8 y 9 </a:t>
            </a:r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AFAEE4C-CA53-46D6-9FA3-8E619AE13637}"/>
              </a:ext>
            </a:extLst>
          </p:cNvPr>
          <p:cNvSpPr txBox="1"/>
          <p:nvPr/>
        </p:nvSpPr>
        <p:spPr>
          <a:xfrm>
            <a:off x="3240158" y="5415597"/>
            <a:ext cx="5041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Presentado por: OMAR FERNANDO CHAVEZ TORRES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97476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sz="4800" dirty="0"/>
              <a:t>9.1. Evaluación</a:t>
            </a:r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r>
              <a:rPr lang="es-ES" sz="2900" i="1" dirty="0"/>
              <a:t>Acción continua y permanente por medio de la cual se busca apreciar, estimar y emitir juicios sobre los procesos de desarrollo integral del alumno o sobre los procesos pedagógicos o administrativos, así como sobre los resultados con el fin de elevar y mantener la calidad de estos.</a:t>
            </a:r>
          </a:p>
          <a:p>
            <a:pPr marL="0" indent="0">
              <a:buNone/>
            </a:pPr>
            <a:endParaRPr lang="es-ES" sz="4800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s-ES" sz="4800" dirty="0"/>
              <a:t>Características de la evaluación</a:t>
            </a:r>
          </a:p>
          <a:p>
            <a:pPr marL="0" indent="0">
              <a:buNone/>
            </a:pPr>
            <a:endParaRPr lang="es-ES" sz="4800" dirty="0"/>
          </a:p>
          <a:p>
            <a:r>
              <a:rPr lang="es-ES" sz="4800" dirty="0"/>
              <a:t>Instrumento de aprendizaje.</a:t>
            </a:r>
          </a:p>
          <a:p>
            <a:r>
              <a:rPr lang="es-ES" sz="4800" dirty="0"/>
              <a:t>Identifica avances, dificultades y necesidades</a:t>
            </a:r>
          </a:p>
          <a:p>
            <a:pPr marL="0" indent="0">
              <a:buNone/>
            </a:pPr>
            <a:r>
              <a:rPr lang="es-ES" sz="4800" dirty="0"/>
              <a:t> </a:t>
            </a:r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00413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3600" dirty="0"/>
              <a:t>9.1. Evaluación</a:t>
            </a:r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r>
              <a:rPr lang="es-ES" sz="8000" i="1" dirty="0"/>
              <a:t>Acción continua y permanente por medio de la cual se busca apreciar, estimar y emitir juicios sobre los procesos de desarrollo integral del alumno o sobre los procesos pedagógicos o administrativos, así como sobre los resultados con el fin de elevar y mantener la calidad de estos.</a:t>
            </a:r>
          </a:p>
          <a:p>
            <a:pPr marL="0" indent="0">
              <a:buNone/>
            </a:pPr>
            <a:endParaRPr lang="es-ES" sz="8000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s-ES" sz="13600" dirty="0"/>
              <a:t>Aspectos que se contemplan</a:t>
            </a:r>
          </a:p>
          <a:p>
            <a:endParaRPr lang="es-ES" sz="4800" dirty="0"/>
          </a:p>
          <a:p>
            <a:r>
              <a:rPr lang="es-ES" sz="7200" dirty="0"/>
              <a:t>Poner en juego las formas de pensamiento y acción</a:t>
            </a:r>
          </a:p>
          <a:p>
            <a:r>
              <a:rPr lang="es-ES" sz="7200" dirty="0"/>
              <a:t>Relación de la ciencia, la tecnología y la sociedad</a:t>
            </a:r>
          </a:p>
          <a:p>
            <a:r>
              <a:rPr lang="es-ES" sz="7200" dirty="0"/>
              <a:t>Referirse a criterios anticipadamente, indicadores de logro y progresos</a:t>
            </a:r>
          </a:p>
          <a:p>
            <a:r>
              <a:rPr lang="es-ES" sz="7200" dirty="0"/>
              <a:t>Debe ser continua (retroalimentación y acciones de mejora)</a:t>
            </a:r>
          </a:p>
          <a:p>
            <a:r>
              <a:rPr lang="es-ES" sz="7200" dirty="0"/>
              <a:t>Que se refiera a estudiantes y profesores</a:t>
            </a:r>
          </a:p>
          <a:p>
            <a:r>
              <a:rPr lang="es-ES" sz="7200" dirty="0"/>
              <a:t>Utilizar diferentes técnicas</a:t>
            </a:r>
          </a:p>
          <a:p>
            <a:endParaRPr lang="es-ES" sz="4800" dirty="0"/>
          </a:p>
          <a:p>
            <a:endParaRPr lang="es-ES" sz="4800" dirty="0"/>
          </a:p>
          <a:p>
            <a:pPr marL="0" indent="0" algn="ctr">
              <a:buNone/>
            </a:pPr>
            <a:endParaRPr lang="es-ES" sz="4800" dirty="0"/>
          </a:p>
          <a:p>
            <a:pPr marL="0" indent="0">
              <a:buNone/>
            </a:pPr>
            <a:endParaRPr lang="es-ES" sz="4800" dirty="0"/>
          </a:p>
          <a:p>
            <a:pPr marL="0" indent="0">
              <a:buNone/>
            </a:pPr>
            <a:r>
              <a:rPr lang="es-ES" sz="4800" dirty="0"/>
              <a:t> </a:t>
            </a:r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637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3600" dirty="0"/>
              <a:t>9.2. Promoción</a:t>
            </a:r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r>
              <a:rPr lang="es-ES" sz="8000" i="1" dirty="0"/>
              <a:t>Conlleva a los avances que los educandos alcanzan en el proceso educativo según sus capacidades, aptitudes, habilidades, destrezas y desempeños personales, diferencias en el ritmo de aprendizaje, los intereses del mismo estudiante, el empeño y desempeño del profesor…</a:t>
            </a:r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3600" dirty="0"/>
              <a:t>9.3. Objetivos de la evaluación</a:t>
            </a:r>
          </a:p>
          <a:p>
            <a:pPr marL="0" indent="0" algn="ctr">
              <a:buNone/>
            </a:pPr>
            <a:endParaRPr lang="es-ES" sz="4800" dirty="0"/>
          </a:p>
          <a:p>
            <a:r>
              <a:rPr lang="es-ES" sz="7200" dirty="0"/>
              <a:t>Valorar el alcance y el logro de competencias y conocimientos por parte de los educandos.</a:t>
            </a:r>
          </a:p>
          <a:p>
            <a:r>
              <a:rPr lang="es-ES" sz="7200" dirty="0"/>
              <a:t>Determinar la promoción o no de los educandos en cada grado de la educación básica y media</a:t>
            </a:r>
          </a:p>
          <a:p>
            <a:r>
              <a:rPr lang="es-ES" sz="7200" dirty="0"/>
              <a:t>Diseñar e implantar estrategias para apoyar a los educandos que tengan dificultades en sus estudios.</a:t>
            </a:r>
          </a:p>
          <a:p>
            <a:r>
              <a:rPr lang="es-ES" sz="7200" dirty="0"/>
              <a:t>Suministrar información que contribuya a la autoevaluación académica de la institución y la actualización permanente de su plan de estudios.</a:t>
            </a:r>
          </a:p>
          <a:p>
            <a:pPr marL="0" indent="0">
              <a:buNone/>
            </a:pPr>
            <a:r>
              <a:rPr lang="es-ES" sz="4800" dirty="0"/>
              <a:t> </a:t>
            </a:r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25196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s-ES" sz="8500" dirty="0"/>
              <a:t>9.4. Características de la Evaluación</a:t>
            </a:r>
          </a:p>
          <a:p>
            <a:pPr marL="0" indent="0">
              <a:buNone/>
            </a:pPr>
            <a:endParaRPr lang="es-ES" sz="5400" dirty="0"/>
          </a:p>
          <a:p>
            <a:r>
              <a:rPr lang="es-ES" sz="5400" dirty="0"/>
              <a:t>Continua</a:t>
            </a:r>
          </a:p>
          <a:p>
            <a:r>
              <a:rPr lang="es-ES" sz="5400" dirty="0"/>
              <a:t>Integral</a:t>
            </a:r>
          </a:p>
          <a:p>
            <a:r>
              <a:rPr lang="es-ES" sz="5400" dirty="0"/>
              <a:t>Sistemática</a:t>
            </a:r>
          </a:p>
          <a:p>
            <a:r>
              <a:rPr lang="es-ES" sz="5400" dirty="0"/>
              <a:t>Flexible</a:t>
            </a:r>
          </a:p>
          <a:p>
            <a:r>
              <a:rPr lang="es-ES" sz="5400" dirty="0"/>
              <a:t>Interpretativa</a:t>
            </a:r>
          </a:p>
          <a:p>
            <a:r>
              <a:rPr lang="es-ES" sz="5400" dirty="0"/>
              <a:t>Participativa</a:t>
            </a:r>
          </a:p>
          <a:p>
            <a:r>
              <a:rPr lang="es-ES" sz="5400" dirty="0"/>
              <a:t>Formativa</a:t>
            </a:r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s-ES" sz="8500" dirty="0"/>
              <a:t>9.5. Propósitos de la Evaluación</a:t>
            </a:r>
          </a:p>
          <a:p>
            <a:pPr marL="0" indent="0" algn="ctr">
              <a:buNone/>
            </a:pPr>
            <a:endParaRPr lang="es-ES" sz="4800" dirty="0"/>
          </a:p>
          <a:p>
            <a:r>
              <a:rPr lang="es-ES" sz="4800" dirty="0"/>
              <a:t> Diversificar y humanizar la evaluación de los aprendizajes de los estudiantes</a:t>
            </a:r>
          </a:p>
          <a:p>
            <a:r>
              <a:rPr lang="es-ES" sz="4800" dirty="0"/>
              <a:t>Captar el propio desarrollo y crecimiento</a:t>
            </a:r>
          </a:p>
          <a:p>
            <a:r>
              <a:rPr lang="es-ES" sz="4800" dirty="0"/>
              <a:t>Mejorar los procesos</a:t>
            </a:r>
          </a:p>
          <a:p>
            <a:r>
              <a:rPr lang="es-ES" sz="4800" dirty="0"/>
              <a:t>Detectar niveles de calidad</a:t>
            </a:r>
          </a:p>
          <a:p>
            <a:r>
              <a:rPr lang="es-ES" sz="4800" dirty="0"/>
              <a:t>Replantear cambios</a:t>
            </a:r>
          </a:p>
          <a:p>
            <a:r>
              <a:rPr lang="es-ES" sz="4800" dirty="0"/>
              <a:t>…</a:t>
            </a:r>
          </a:p>
          <a:p>
            <a:pPr marL="0" indent="0">
              <a:buNone/>
            </a:pPr>
            <a:endParaRPr lang="es-ES" sz="4800" dirty="0"/>
          </a:p>
          <a:p>
            <a:endParaRPr lang="es-ES" sz="4800" dirty="0"/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95008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1200" dirty="0"/>
              <a:t>9.6. Enfoque pedagógico de la Evaluación</a:t>
            </a:r>
          </a:p>
          <a:p>
            <a:pPr marL="0" indent="0">
              <a:buNone/>
            </a:pPr>
            <a:endParaRPr lang="es-ES" sz="11200" dirty="0"/>
          </a:p>
          <a:p>
            <a:r>
              <a:rPr lang="es-ES" sz="8500" dirty="0"/>
              <a:t>Principio: </a:t>
            </a:r>
            <a:r>
              <a:rPr lang="es-ES" sz="8500" i="1" dirty="0"/>
              <a:t>Pedagogía Activa</a:t>
            </a:r>
          </a:p>
          <a:p>
            <a:pPr marL="0" indent="0">
              <a:buNone/>
            </a:pPr>
            <a:endParaRPr lang="es-ES" sz="8500" i="1" dirty="0"/>
          </a:p>
          <a:p>
            <a:r>
              <a:rPr lang="es-ES" sz="8500" i="1" dirty="0"/>
              <a:t>Orientación</a:t>
            </a:r>
          </a:p>
          <a:p>
            <a:pPr lvl="1"/>
            <a:r>
              <a:rPr lang="es-ES" sz="5600" dirty="0"/>
              <a:t>Explicar y valorar situaciones educativas en relación con el avance en el desarrollo del alumno</a:t>
            </a:r>
          </a:p>
          <a:p>
            <a:pPr lvl="1"/>
            <a:r>
              <a:rPr lang="es-ES" sz="5600" dirty="0"/>
              <a:t>Fortalecer el papel dinamizador del educador (</a:t>
            </a:r>
            <a:r>
              <a:rPr lang="es-ES" sz="5600" dirty="0" err="1"/>
              <a:t>autoev</a:t>
            </a:r>
            <a:r>
              <a:rPr lang="es-ES" sz="5600" dirty="0"/>
              <a:t>. y </a:t>
            </a:r>
            <a:r>
              <a:rPr lang="es-ES" sz="5600" dirty="0" err="1"/>
              <a:t>coev</a:t>
            </a:r>
            <a:r>
              <a:rPr lang="es-ES" sz="5600" dirty="0"/>
              <a:t>.)</a:t>
            </a:r>
          </a:p>
          <a:p>
            <a:pPr lvl="1"/>
            <a:r>
              <a:rPr lang="es-ES" sz="5600" dirty="0"/>
              <a:t>Medio orientador para la calidad</a:t>
            </a:r>
          </a:p>
          <a:p>
            <a:pPr lvl="1"/>
            <a:r>
              <a:rPr lang="es-ES" sz="5600" dirty="0"/>
              <a:t>Motivar al estudiante</a:t>
            </a:r>
          </a:p>
          <a:p>
            <a:pPr lvl="1"/>
            <a:r>
              <a:rPr lang="es-ES" sz="5600" dirty="0"/>
              <a:t>Buscar mejora</a:t>
            </a:r>
          </a:p>
          <a:p>
            <a:pPr lvl="1"/>
            <a:r>
              <a:rPr lang="es-ES" sz="5600" dirty="0"/>
              <a:t>Estimular el dialogo</a:t>
            </a:r>
          </a:p>
          <a:p>
            <a:pPr lvl="1"/>
            <a:r>
              <a:rPr lang="es-ES" sz="5600" dirty="0"/>
              <a:t>Incrementar la creatividad</a:t>
            </a:r>
          </a:p>
          <a:p>
            <a:pPr marL="0" indent="0">
              <a:buNone/>
            </a:pPr>
            <a:endParaRPr lang="es-ES" sz="5400" dirty="0"/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3600" dirty="0"/>
              <a:t>9.7. Fases de la Evaluación</a:t>
            </a:r>
          </a:p>
          <a:p>
            <a:pPr marL="0" indent="0" algn="ctr">
              <a:buNone/>
            </a:pPr>
            <a:endParaRPr lang="es-ES" sz="4800" dirty="0"/>
          </a:p>
          <a:p>
            <a:r>
              <a:rPr lang="es-ES" sz="8000" dirty="0"/>
              <a:t>Búsqueda y obtención de información sobre los logros del estudiante </a:t>
            </a:r>
          </a:p>
          <a:p>
            <a:r>
              <a:rPr lang="es-ES" sz="8000" dirty="0"/>
              <a:t>Organización y análisis de la información</a:t>
            </a:r>
          </a:p>
          <a:p>
            <a:r>
              <a:rPr lang="es-ES" sz="8000" dirty="0"/>
              <a:t>Toma de decisiones  (</a:t>
            </a:r>
            <a:r>
              <a:rPr lang="es-ES" sz="8000" dirty="0" err="1"/>
              <a:t>Act</a:t>
            </a:r>
            <a:r>
              <a:rPr lang="es-ES" sz="8000" dirty="0"/>
              <a:t>. De refuerzo, superación,…)</a:t>
            </a:r>
          </a:p>
          <a:p>
            <a:r>
              <a:rPr lang="es-ES" sz="8000" dirty="0"/>
              <a:t>Expresión de la evaluación, mediante la formulación de juicios valorativos, descriptivos y explicativos</a:t>
            </a:r>
          </a:p>
          <a:p>
            <a:endParaRPr lang="es-ES" sz="4800" dirty="0"/>
          </a:p>
          <a:p>
            <a:endParaRPr lang="es-ES" sz="4800" dirty="0"/>
          </a:p>
          <a:p>
            <a:pPr marL="0" indent="0" algn="ctr">
              <a:buNone/>
            </a:pPr>
            <a:endParaRPr lang="es-ES" sz="4800" dirty="0"/>
          </a:p>
          <a:p>
            <a:endParaRPr lang="es-ES" sz="4800" dirty="0"/>
          </a:p>
          <a:p>
            <a:endParaRPr lang="es-ES" sz="4800" dirty="0"/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13620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1200" dirty="0"/>
              <a:t>9.8. Estrategias de participación en la Evaluación</a:t>
            </a:r>
          </a:p>
          <a:p>
            <a:pPr marL="0" indent="0">
              <a:buNone/>
            </a:pPr>
            <a:endParaRPr lang="es-ES" sz="11200" dirty="0"/>
          </a:p>
          <a:p>
            <a:r>
              <a:rPr lang="es-ES" sz="11200" dirty="0"/>
              <a:t>Coevaluación</a:t>
            </a:r>
          </a:p>
          <a:p>
            <a:r>
              <a:rPr lang="es-ES" sz="11200" dirty="0"/>
              <a:t>Autoevaluación</a:t>
            </a:r>
          </a:p>
          <a:p>
            <a:r>
              <a:rPr lang="es-ES" sz="11200" dirty="0"/>
              <a:t>Heteroevaluación</a:t>
            </a:r>
          </a:p>
          <a:p>
            <a:pPr marL="0" indent="0">
              <a:buNone/>
            </a:pPr>
            <a:endParaRPr lang="es-ES" sz="11200" dirty="0"/>
          </a:p>
          <a:p>
            <a:pPr marL="0" indent="0">
              <a:buNone/>
            </a:pPr>
            <a:endParaRPr lang="es-ES" sz="5400" dirty="0"/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3600" dirty="0"/>
              <a:t>9.9. Competencias para alcanzar por parte de los estudiantes</a:t>
            </a:r>
          </a:p>
          <a:p>
            <a:pPr marL="0" indent="0">
              <a:buNone/>
            </a:pPr>
            <a:endParaRPr lang="es-ES" sz="13600" dirty="0"/>
          </a:p>
          <a:p>
            <a:r>
              <a:rPr lang="es-ES" sz="13600" dirty="0"/>
              <a:t>Comunicativas</a:t>
            </a:r>
          </a:p>
          <a:p>
            <a:r>
              <a:rPr lang="es-ES" sz="13600" dirty="0"/>
              <a:t>Actitudinales</a:t>
            </a:r>
          </a:p>
          <a:p>
            <a:r>
              <a:rPr lang="es-ES" sz="13600" dirty="0"/>
              <a:t>Laborales</a:t>
            </a:r>
          </a:p>
          <a:p>
            <a:pPr marL="0" indent="0" algn="ctr">
              <a:buNone/>
            </a:pPr>
            <a:endParaRPr lang="es-ES" sz="4800" dirty="0"/>
          </a:p>
          <a:p>
            <a:endParaRPr lang="es-ES" sz="4800" dirty="0"/>
          </a:p>
          <a:p>
            <a:endParaRPr lang="es-ES" sz="4800" dirty="0"/>
          </a:p>
          <a:p>
            <a:pPr marL="0" indent="0" algn="ctr">
              <a:buNone/>
            </a:pPr>
            <a:endParaRPr lang="es-ES" sz="4800" dirty="0"/>
          </a:p>
          <a:p>
            <a:endParaRPr lang="es-ES" sz="4800" dirty="0"/>
          </a:p>
          <a:p>
            <a:endParaRPr lang="es-ES" sz="4800" dirty="0"/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94331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9. </a:t>
            </a:r>
            <a:r>
              <a:rPr lang="es-ES" sz="3600" dirty="0"/>
              <a:t>EVALUACIÓN Y PROMOCIÓN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1200" dirty="0"/>
              <a:t>9.10. Escala de valoración</a:t>
            </a:r>
          </a:p>
          <a:p>
            <a:pPr marL="0" indent="0">
              <a:buNone/>
            </a:pPr>
            <a:endParaRPr lang="es-ES" sz="11200" dirty="0"/>
          </a:p>
          <a:p>
            <a:r>
              <a:rPr lang="es-ES" sz="11200" dirty="0"/>
              <a:t>Desempeño Bajo (I)</a:t>
            </a:r>
          </a:p>
          <a:p>
            <a:r>
              <a:rPr lang="es-ES" sz="11200"/>
              <a:t>Desempeño </a:t>
            </a:r>
            <a:r>
              <a:rPr lang="es-ES" sz="11200" dirty="0"/>
              <a:t>Básico (A)</a:t>
            </a:r>
          </a:p>
          <a:p>
            <a:r>
              <a:rPr lang="es-ES" sz="11200" dirty="0"/>
              <a:t>Desempeño Alto (S)</a:t>
            </a:r>
          </a:p>
          <a:p>
            <a:r>
              <a:rPr lang="es-ES" sz="11200" dirty="0"/>
              <a:t>Desempeño Superior (E)</a:t>
            </a:r>
          </a:p>
          <a:p>
            <a:pPr marL="0" indent="0">
              <a:buNone/>
            </a:pPr>
            <a:endParaRPr lang="es-ES" sz="5400" dirty="0"/>
          </a:p>
          <a:p>
            <a:pPr marL="0" indent="0">
              <a:buNone/>
            </a:pPr>
            <a:endParaRPr lang="es-ES" sz="2900" i="1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3600" dirty="0"/>
              <a:t>9.11. </a:t>
            </a:r>
            <a:endParaRPr lang="es-ES" sz="4800" dirty="0"/>
          </a:p>
          <a:p>
            <a:endParaRPr lang="es-ES" sz="4800" dirty="0"/>
          </a:p>
          <a:p>
            <a:endParaRPr lang="es-ES" sz="4800" dirty="0"/>
          </a:p>
          <a:p>
            <a:pPr marL="0" indent="0" algn="ctr">
              <a:buNone/>
            </a:pPr>
            <a:endParaRPr lang="es-ES" sz="4800" dirty="0"/>
          </a:p>
          <a:p>
            <a:endParaRPr lang="es-ES" sz="4800" dirty="0"/>
          </a:p>
          <a:p>
            <a:endParaRPr lang="es-ES" sz="4800" dirty="0"/>
          </a:p>
          <a:p>
            <a:pPr lvl="1"/>
            <a:endParaRPr lang="es-ES" sz="4600" i="1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35805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08432"/>
            <a:ext cx="10058400" cy="1609344"/>
          </a:xfrm>
        </p:spPr>
        <p:txBody>
          <a:bodyPr/>
          <a:lstStyle/>
          <a:p>
            <a:r>
              <a:rPr lang="es-ES" dirty="0"/>
              <a:t>CAPITULO 7. </a:t>
            </a:r>
            <a:r>
              <a:rPr lang="es-ES" sz="3600" dirty="0"/>
              <a:t>Componente académico y pedagógico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/>
              <a:t>7.1. Modelo Pedagógico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7.2. Tendencias pedagógicas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12" name="Marcador de contenido 8">
            <a:extLst>
              <a:ext uri="{FF2B5EF4-FFF2-40B4-BE49-F238E27FC236}">
                <a16:creationId xmlns:a16="http://schemas.microsoft.com/office/drawing/2014/main" id="{53ADE7F8-5A57-4288-A981-56571D3923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392550"/>
              </p:ext>
            </p:extLst>
          </p:nvPr>
        </p:nvGraphicFramePr>
        <p:xfrm>
          <a:off x="710248" y="2879725"/>
          <a:ext cx="4754562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33339FAE-CF23-4E14-9395-E15C7C5983A0}"/>
              </a:ext>
            </a:extLst>
          </p:cNvPr>
          <p:cNvSpPr txBox="1"/>
          <p:nvPr/>
        </p:nvSpPr>
        <p:spPr>
          <a:xfrm>
            <a:off x="2287374" y="5437108"/>
            <a:ext cx="160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Cognitivismo</a:t>
            </a:r>
            <a:endParaRPr lang="es-CO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4" name="Diagrama 13">
            <a:extLst>
              <a:ext uri="{FF2B5EF4-FFF2-40B4-BE49-F238E27FC236}">
                <a16:creationId xmlns:a16="http://schemas.microsoft.com/office/drawing/2014/main" id="{DF0DF205-BC7F-40F4-AF9D-E2C1C37DC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1813617"/>
              </p:ext>
            </p:extLst>
          </p:nvPr>
        </p:nvGraphicFramePr>
        <p:xfrm>
          <a:off x="6364224" y="3097107"/>
          <a:ext cx="4155694" cy="270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919863E6-A0DA-4CD5-95C9-96CFC67069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6086848"/>
              </p:ext>
            </p:extLst>
          </p:nvPr>
        </p:nvGraphicFramePr>
        <p:xfrm>
          <a:off x="5997829" y="2939020"/>
          <a:ext cx="4522089" cy="3510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7676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08432"/>
            <a:ext cx="10058400" cy="1609344"/>
          </a:xfrm>
        </p:spPr>
        <p:txBody>
          <a:bodyPr/>
          <a:lstStyle/>
          <a:p>
            <a:r>
              <a:rPr lang="es-ES" dirty="0"/>
              <a:t>CAPITULO 7. </a:t>
            </a:r>
            <a:r>
              <a:rPr lang="es-ES" sz="3600" dirty="0"/>
              <a:t>Componente académico y pedagógico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/>
              <a:t>7.3. Directrices pedagógicas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Concepto de pedagogía</a:t>
            </a:r>
          </a:p>
          <a:p>
            <a:pPr marL="0" indent="0" algn="ctr">
              <a:buNone/>
            </a:pPr>
            <a:r>
              <a:rPr lang="es-ES" dirty="0"/>
              <a:t>Didáctica y metodología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7.4.  Modelo integrado del enfoque pedagógico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14" name="Diagrama 13">
            <a:extLst>
              <a:ext uri="{FF2B5EF4-FFF2-40B4-BE49-F238E27FC236}">
                <a16:creationId xmlns:a16="http://schemas.microsoft.com/office/drawing/2014/main" id="{DF0DF205-BC7F-40F4-AF9D-E2C1C37DC42A}"/>
              </a:ext>
            </a:extLst>
          </p:cNvPr>
          <p:cNvGraphicFramePr/>
          <p:nvPr/>
        </p:nvGraphicFramePr>
        <p:xfrm>
          <a:off x="6364224" y="3097107"/>
          <a:ext cx="4155694" cy="270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919863E6-A0DA-4CD5-95C9-96CFC67069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319524"/>
              </p:ext>
            </p:extLst>
          </p:nvPr>
        </p:nvGraphicFramePr>
        <p:xfrm>
          <a:off x="5997829" y="2939020"/>
          <a:ext cx="4522089" cy="3510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C97293BA-53AD-4DE8-8D59-04D89D3EBA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4224" y="3097107"/>
            <a:ext cx="4004793" cy="24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99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08432"/>
            <a:ext cx="10058400" cy="1609344"/>
          </a:xfrm>
        </p:spPr>
        <p:txBody>
          <a:bodyPr/>
          <a:lstStyle/>
          <a:p>
            <a:r>
              <a:rPr lang="es-ES" dirty="0"/>
              <a:t>CAPITULO 7. </a:t>
            </a:r>
            <a:r>
              <a:rPr lang="es-ES" sz="3600" dirty="0"/>
              <a:t>Componente académico y pedagógico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/>
              <a:t>7.5. La educación media en la perspectiva de nuevas estrategias de desarrollo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Eficiencia: evitar tasas de deserción.</a:t>
            </a:r>
          </a:p>
          <a:p>
            <a:pPr marL="0" indent="0" algn="ctr">
              <a:buNone/>
            </a:pPr>
            <a:r>
              <a:rPr lang="es-ES" dirty="0"/>
              <a:t>Pertinencia: relevancia de la educación para la vida y el trabajo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/>
              <a:t>7.6. Diseño de instrucción de la I.E.R.D Simón </a:t>
            </a:r>
            <a:r>
              <a:rPr lang="es-CO" dirty="0"/>
              <a:t>Bolívar de Lenguazaque.</a:t>
            </a:r>
          </a:p>
          <a:p>
            <a:pPr marL="0" indent="0" algn="ctr">
              <a:buNone/>
            </a:pPr>
            <a:endParaRPr lang="es-CO" dirty="0"/>
          </a:p>
          <a:p>
            <a:pPr marL="0" indent="0" algn="ctr">
              <a:buNone/>
            </a:pPr>
            <a:r>
              <a:rPr lang="es-CO" dirty="0"/>
              <a:t>Abstracción y comprensión + motivación</a:t>
            </a:r>
          </a:p>
          <a:p>
            <a:pPr marL="0" indent="0" algn="ctr">
              <a:buNone/>
            </a:pPr>
            <a:endParaRPr lang="es-CO" dirty="0"/>
          </a:p>
          <a:p>
            <a:pPr marL="0" indent="0" algn="ctr">
              <a:buNone/>
            </a:pPr>
            <a:r>
              <a:rPr lang="es-CO" dirty="0"/>
              <a:t>(consulta, investigación </a:t>
            </a:r>
            <a:r>
              <a:rPr lang="es-CO"/>
              <a:t>y búsqueda)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14" name="Diagrama 13">
            <a:extLst>
              <a:ext uri="{FF2B5EF4-FFF2-40B4-BE49-F238E27FC236}">
                <a16:creationId xmlns:a16="http://schemas.microsoft.com/office/drawing/2014/main" id="{DF0DF205-BC7F-40F4-AF9D-E2C1C37DC42A}"/>
              </a:ext>
            </a:extLst>
          </p:cNvPr>
          <p:cNvGraphicFramePr/>
          <p:nvPr/>
        </p:nvGraphicFramePr>
        <p:xfrm>
          <a:off x="6364224" y="3097107"/>
          <a:ext cx="4155694" cy="270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070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7. </a:t>
            </a:r>
            <a:r>
              <a:rPr lang="es-ES" sz="3600" dirty="0"/>
              <a:t>Componente académico y pedagógico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dirty="0"/>
              <a:t>7.7. Principios pedagógicos </a:t>
            </a:r>
          </a:p>
          <a:p>
            <a:pPr marL="0" indent="0" algn="ctr">
              <a:buNone/>
            </a:pPr>
            <a:endParaRPr lang="es-ES" dirty="0"/>
          </a:p>
          <a:p>
            <a:pPr algn="ctr"/>
            <a:r>
              <a:rPr lang="es-ES" dirty="0"/>
              <a:t>Planeación con calidad</a:t>
            </a:r>
          </a:p>
          <a:p>
            <a:pPr algn="ctr"/>
            <a:r>
              <a:rPr lang="es-ES" dirty="0"/>
              <a:t>Procesos pedagógicos</a:t>
            </a:r>
          </a:p>
          <a:p>
            <a:pPr algn="ctr"/>
            <a:r>
              <a:rPr lang="es-ES" dirty="0"/>
              <a:t>Administración y gestión escolar</a:t>
            </a:r>
          </a:p>
          <a:p>
            <a:pPr algn="ctr"/>
            <a:r>
              <a:rPr lang="es-ES" dirty="0"/>
              <a:t>Participación de la comunidad educativa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dirty="0"/>
              <a:t>7.8.  Teoría de la planeación</a:t>
            </a:r>
          </a:p>
          <a:p>
            <a:pPr marL="0" indent="0" algn="ctr">
              <a:buNone/>
            </a:pPr>
            <a:endParaRPr lang="es-ES" dirty="0"/>
          </a:p>
          <a:p>
            <a:pPr algn="ctr"/>
            <a:r>
              <a:rPr lang="es-ES" dirty="0"/>
              <a:t>Prospectiva</a:t>
            </a:r>
          </a:p>
          <a:p>
            <a:pPr algn="ctr"/>
            <a:r>
              <a:rPr lang="es-ES" dirty="0"/>
              <a:t>Previsión</a:t>
            </a:r>
          </a:p>
          <a:p>
            <a:pPr algn="ctr"/>
            <a:r>
              <a:rPr lang="es-ES" dirty="0"/>
              <a:t>Previsibilidad</a:t>
            </a:r>
          </a:p>
          <a:p>
            <a:pPr algn="ctr"/>
            <a:r>
              <a:rPr lang="es-ES" dirty="0"/>
              <a:t>Estrategia</a:t>
            </a:r>
          </a:p>
          <a:p>
            <a:pPr algn="ctr"/>
            <a:r>
              <a:rPr lang="es-ES" dirty="0"/>
              <a:t>Táctica</a:t>
            </a:r>
          </a:p>
          <a:p>
            <a:pPr algn="ctr"/>
            <a:r>
              <a:rPr lang="es-ES" dirty="0"/>
              <a:t>Principio</a:t>
            </a:r>
          </a:p>
          <a:p>
            <a:pPr algn="ctr"/>
            <a:r>
              <a:rPr lang="es-ES" dirty="0"/>
              <a:t>Productividad</a:t>
            </a:r>
          </a:p>
          <a:p>
            <a:pPr algn="ctr"/>
            <a:r>
              <a:rPr lang="es-ES" dirty="0"/>
              <a:t>Desarrollo humano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8466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7. </a:t>
            </a:r>
            <a:r>
              <a:rPr lang="es-ES" sz="3600" dirty="0"/>
              <a:t>Componente académico y pedagógico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/>
              <a:t>7.9. Tendencias de la teoría del aprendizaje</a:t>
            </a:r>
          </a:p>
          <a:p>
            <a:pPr marL="0" indent="0" algn="ctr">
              <a:buNone/>
            </a:pPr>
            <a:endParaRPr lang="es-ES" dirty="0"/>
          </a:p>
          <a:p>
            <a:pPr algn="ctr"/>
            <a:r>
              <a:rPr lang="es-ES" dirty="0"/>
              <a:t>Conductismo </a:t>
            </a:r>
          </a:p>
          <a:p>
            <a:pPr algn="ctr"/>
            <a:r>
              <a:rPr lang="es-ES" dirty="0"/>
              <a:t>Cognitivismo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/>
              <a:t>7.10.  </a:t>
            </a:r>
            <a:r>
              <a:rPr lang="es-ES" dirty="0" err="1"/>
              <a:t>Curriculum</a:t>
            </a: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r>
              <a:rPr lang="es-ES" dirty="0"/>
              <a:t>Currículo</a:t>
            </a:r>
          </a:p>
          <a:p>
            <a:endParaRPr lang="es-ES" dirty="0"/>
          </a:p>
          <a:p>
            <a:pPr lvl="1"/>
            <a:r>
              <a:rPr lang="es-ES" dirty="0"/>
              <a:t>Competencias básicas</a:t>
            </a:r>
          </a:p>
          <a:p>
            <a:pPr lvl="1"/>
            <a:r>
              <a:rPr lang="es-ES" dirty="0"/>
              <a:t>Objetivos</a:t>
            </a:r>
          </a:p>
          <a:p>
            <a:pPr lvl="1"/>
            <a:r>
              <a:rPr lang="es-ES" dirty="0"/>
              <a:t>Contenidos </a:t>
            </a:r>
          </a:p>
          <a:p>
            <a:pPr lvl="1"/>
            <a:r>
              <a:rPr lang="es-ES"/>
              <a:t>Criterios </a:t>
            </a:r>
            <a:r>
              <a:rPr lang="es-ES" dirty="0"/>
              <a:t>metodológicos y de evaluación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4531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7. </a:t>
            </a:r>
            <a:r>
              <a:rPr lang="es-ES" sz="3600" dirty="0"/>
              <a:t>Componente académico y pedagógico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s-ES" sz="5000" dirty="0"/>
              <a:t>7.11. Proyectos Transversales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Democracia</a:t>
            </a:r>
          </a:p>
          <a:p>
            <a:r>
              <a:rPr lang="es-ES" dirty="0"/>
              <a:t>PRAE</a:t>
            </a:r>
          </a:p>
          <a:p>
            <a:r>
              <a:rPr lang="es-ES" dirty="0"/>
              <a:t>Afrocolombianismo</a:t>
            </a:r>
          </a:p>
          <a:p>
            <a:r>
              <a:rPr lang="es-ES" dirty="0"/>
              <a:t>Educación Sexual</a:t>
            </a:r>
          </a:p>
          <a:p>
            <a:r>
              <a:rPr lang="es-ES" dirty="0"/>
              <a:t>Escuela de padres</a:t>
            </a:r>
          </a:p>
          <a:p>
            <a:r>
              <a:rPr lang="es-ES" dirty="0"/>
              <a:t>Catedra de Cundinamarca, paz y felicidad</a:t>
            </a:r>
          </a:p>
          <a:p>
            <a:r>
              <a:rPr lang="es-ES" dirty="0"/>
              <a:t>Aprovechamiento del tiempo libre</a:t>
            </a:r>
          </a:p>
          <a:p>
            <a:r>
              <a:rPr lang="es-ES" dirty="0"/>
              <a:t>Servicio Social Obligatorio</a:t>
            </a:r>
          </a:p>
          <a:p>
            <a:r>
              <a:rPr lang="es-ES" dirty="0"/>
              <a:t>Lectoescritura</a:t>
            </a:r>
          </a:p>
          <a:p>
            <a:r>
              <a:rPr lang="es-ES" dirty="0"/>
              <a:t>Bilingüismo</a:t>
            </a:r>
          </a:p>
          <a:p>
            <a:r>
              <a:rPr lang="es-ES" dirty="0"/>
              <a:t>Prevención y atención de desastres</a:t>
            </a:r>
          </a:p>
          <a:p>
            <a:r>
              <a:rPr lang="es-ES" dirty="0"/>
              <a:t>Educación financiera</a:t>
            </a:r>
          </a:p>
          <a:p>
            <a:r>
              <a:rPr lang="es-ES" dirty="0"/>
              <a:t>Educación vial</a:t>
            </a:r>
          </a:p>
          <a:p>
            <a:r>
              <a:rPr lang="es-ES" dirty="0"/>
              <a:t>Escuela saludable</a:t>
            </a:r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s-ES" sz="5000" dirty="0"/>
              <a:t>7.12. Inclusión</a:t>
            </a:r>
          </a:p>
          <a:p>
            <a:pPr marL="0" indent="0" algn="ctr">
              <a:buNone/>
            </a:pPr>
            <a:endParaRPr lang="es-ES" dirty="0"/>
          </a:p>
          <a:p>
            <a:r>
              <a:rPr lang="es-ES" sz="5200" dirty="0"/>
              <a:t>Principios</a:t>
            </a:r>
          </a:p>
          <a:p>
            <a:pPr marL="0" indent="0">
              <a:buNone/>
            </a:pPr>
            <a:endParaRPr lang="es-ES" sz="4000" dirty="0"/>
          </a:p>
          <a:p>
            <a:pPr lvl="1"/>
            <a:r>
              <a:rPr lang="es-ES" dirty="0"/>
              <a:t> </a:t>
            </a:r>
            <a:r>
              <a:rPr lang="es-ES" sz="3700" dirty="0"/>
              <a:t>Garantizar el derecho a la educación para todos</a:t>
            </a:r>
          </a:p>
          <a:p>
            <a:pPr lvl="1"/>
            <a:r>
              <a:rPr lang="es-ES" sz="3700" dirty="0"/>
              <a:t>Integrar a la vida comunitaria a todos los miembros de la sociedad, independientemente de su origen, condición social o actividad.</a:t>
            </a:r>
          </a:p>
          <a:p>
            <a:pPr lvl="1"/>
            <a:endParaRPr lang="es-ES" dirty="0"/>
          </a:p>
          <a:p>
            <a:pPr lvl="1"/>
            <a:endParaRPr lang="es-ES" dirty="0"/>
          </a:p>
          <a:p>
            <a:r>
              <a:rPr lang="es-ES" sz="5200" dirty="0"/>
              <a:t>Estrategias</a:t>
            </a:r>
          </a:p>
          <a:p>
            <a:pPr marL="0" indent="0">
              <a:buNone/>
            </a:pPr>
            <a:endParaRPr lang="es-ES" sz="4000" dirty="0"/>
          </a:p>
          <a:p>
            <a:pPr lvl="1"/>
            <a:r>
              <a:rPr lang="es-ES" sz="3800" dirty="0"/>
              <a:t>Conocer a los alumnos</a:t>
            </a:r>
          </a:p>
          <a:p>
            <a:pPr lvl="1"/>
            <a:r>
              <a:rPr lang="es-ES" sz="3800" dirty="0"/>
              <a:t>Creer en las diferencias y transmitir los aspectos positivos</a:t>
            </a:r>
          </a:p>
          <a:p>
            <a:pPr lvl="1"/>
            <a:r>
              <a:rPr lang="es-ES" sz="3800" dirty="0"/>
              <a:t>Metodologías activas</a:t>
            </a:r>
          </a:p>
          <a:p>
            <a:pPr lvl="1"/>
            <a:r>
              <a:rPr lang="es-ES" sz="3800" dirty="0"/>
              <a:t>Estudiantes como actores principales</a:t>
            </a:r>
          </a:p>
          <a:p>
            <a:pPr lvl="1"/>
            <a:r>
              <a:rPr lang="es-ES" sz="3800" dirty="0"/>
              <a:t>Mantener una comunicación constante y efectiva.</a:t>
            </a:r>
          </a:p>
          <a:p>
            <a:pPr lvl="1"/>
            <a:r>
              <a:rPr lang="es-ES" sz="3800" dirty="0"/>
              <a:t>Metas de aprendizaje alcanzables</a:t>
            </a:r>
          </a:p>
          <a:p>
            <a:pPr lvl="1"/>
            <a:r>
              <a:rPr lang="es-ES" sz="3800" dirty="0"/>
              <a:t>Conocer a las familias</a:t>
            </a:r>
          </a:p>
          <a:p>
            <a:pPr lvl="1"/>
            <a:endParaRPr lang="es-ES" sz="3800" dirty="0"/>
          </a:p>
          <a:p>
            <a:pPr lvl="1"/>
            <a:endParaRPr lang="es-ES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45418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8. </a:t>
            </a:r>
            <a:r>
              <a:rPr lang="es-ES" sz="3600" dirty="0"/>
              <a:t>PLAN DE ESTUDIOS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s-ES" sz="4700" dirty="0"/>
              <a:t>Modalidad Técnica</a:t>
            </a:r>
          </a:p>
          <a:p>
            <a:pPr marL="0" indent="0" algn="ctr">
              <a:buNone/>
            </a:pPr>
            <a:endParaRPr lang="es-ES" sz="4700" i="1" dirty="0"/>
          </a:p>
          <a:p>
            <a:pPr marL="0" indent="0" algn="ctr">
              <a:buNone/>
            </a:pPr>
            <a:r>
              <a:rPr lang="es-ES" sz="4700" i="1" dirty="0"/>
              <a:t>EXPLOTACIONES ECOLÓGICAS AGROPECUARIAS</a:t>
            </a:r>
          </a:p>
          <a:p>
            <a:pPr marL="0" indent="0">
              <a:buNone/>
            </a:pPr>
            <a:endParaRPr lang="es-ES" sz="4800" i="1" dirty="0"/>
          </a:p>
          <a:p>
            <a:pPr marL="0" indent="0">
              <a:buNone/>
            </a:pPr>
            <a:endParaRPr lang="es-ES" sz="48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FA7DF1CB-EBE6-4775-A9CD-E8BE6B81B4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s-ES" sz="4800" dirty="0"/>
              <a:t>Título: </a:t>
            </a:r>
          </a:p>
          <a:p>
            <a:pPr lvl="1"/>
            <a:endParaRPr lang="es-ES" sz="4600" i="1" dirty="0"/>
          </a:p>
          <a:p>
            <a:pPr marL="274320" lvl="1" indent="0" algn="ctr">
              <a:buNone/>
            </a:pPr>
            <a:r>
              <a:rPr lang="es-ES" sz="4600" i="1" dirty="0"/>
              <a:t>Bachiller técnico en explotaciones ecológicas agropecuarias.</a:t>
            </a:r>
            <a:endParaRPr lang="es-ES" sz="4600" dirty="0"/>
          </a:p>
          <a:p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1210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08DC3-F58F-4009-A729-F62308D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32232"/>
            <a:ext cx="10058400" cy="1609344"/>
          </a:xfrm>
        </p:spPr>
        <p:txBody>
          <a:bodyPr/>
          <a:lstStyle/>
          <a:p>
            <a:r>
              <a:rPr lang="es-ES" dirty="0"/>
              <a:t>CAPITULO 8. </a:t>
            </a:r>
            <a:r>
              <a:rPr lang="es-ES" sz="3600" dirty="0"/>
              <a:t>PLAN DE ESTUDIOS</a:t>
            </a:r>
            <a:endParaRPr lang="es-CO" sz="3600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EF9EB7-2A4C-4B1D-9B31-A4242BECD17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A3CE923-68E0-4C10-AD03-C541BDD54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650" y="1585518"/>
            <a:ext cx="7388201" cy="494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42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tras en madera">
  <a:themeElements>
    <a:clrScheme name="Letras en made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tras en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tras en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Letras en madera</Template>
  <TotalTime>458</TotalTime>
  <Words>906</Words>
  <Application>Microsoft Office PowerPoint</Application>
  <PresentationFormat>Panorámica</PresentationFormat>
  <Paragraphs>320</Paragraphs>
  <Slides>16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Calibri</vt:lpstr>
      <vt:lpstr>Rockwell</vt:lpstr>
      <vt:lpstr>Rockwell Condensed</vt:lpstr>
      <vt:lpstr>Wingdings</vt:lpstr>
      <vt:lpstr>Letras en madera</vt:lpstr>
      <vt:lpstr>INSTITUCIÓN EDUCATIVA RURAL DEPARTAMENTAL SIMÓN BOLÍVAR</vt:lpstr>
      <vt:lpstr>CAPITULO 7. Componente académico y pedagógico</vt:lpstr>
      <vt:lpstr>CAPITULO 7. Componente académico y pedagógico</vt:lpstr>
      <vt:lpstr>CAPITULO 7. Componente académico y pedagógico</vt:lpstr>
      <vt:lpstr>CAPITULO 7. Componente académico y pedagógico</vt:lpstr>
      <vt:lpstr>CAPITULO 7. Componente académico y pedagógico</vt:lpstr>
      <vt:lpstr>CAPITULO 7. Componente académico y pedagógico</vt:lpstr>
      <vt:lpstr>CAPITULO 8. PLAN DE ESTUDIOS</vt:lpstr>
      <vt:lpstr>CAPITULO 8. PLAN DE ESTUDIOS</vt:lpstr>
      <vt:lpstr>CAPITULO 9. EVALUACIÓN Y PROMOCIÓN</vt:lpstr>
      <vt:lpstr>CAPITULO 9. EVALUACIÓN Y PROMOCIÓN</vt:lpstr>
      <vt:lpstr>CAPITULO 9. EVALUACIÓN Y PROMOCIÓN</vt:lpstr>
      <vt:lpstr>CAPITULO 9. EVALUACIÓN Y PROMOCIÓN</vt:lpstr>
      <vt:lpstr>CAPITULO 9. EVALUACIÓN Y PROMOCIÓN</vt:lpstr>
      <vt:lpstr>CAPITULO 9. EVALUACIÓN Y PROMOCIÓN</vt:lpstr>
      <vt:lpstr>CAPITULO 9. EVALUACIÓN Y PROMOCIÓN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INSTITUCIÓN EDUCATIVA RURAL DEPARTAMENTAL SIMÓN BOLÍVAR</dc:title>
  <dc:creator>omar chavez</dc:creator>
  <cp:lastModifiedBy>omar chavez</cp:lastModifiedBy>
  <cp:revision>29</cp:revision>
  <dcterms:created xsi:type="dcterms:W3CDTF">2023-01-17T13:23:42Z</dcterms:created>
  <dcterms:modified xsi:type="dcterms:W3CDTF">2023-01-20T13:14:44Z</dcterms:modified>
</cp:coreProperties>
</file>