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26BD"/>
    <a:srgbClr val="0033CC"/>
    <a:srgbClr val="CC6126"/>
    <a:srgbClr val="5A06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_rels/drawing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245160-34CD-4009-9728-F7580E1D7E09}"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ES"/>
        </a:p>
      </dgm:t>
    </dgm:pt>
    <dgm:pt modelId="{25860D8C-DD6B-4C00-AFF9-5B8F1674BD4A}">
      <dgm:prSet phldrT="[Texto]"/>
      <dgm:spPr/>
      <dgm:t>
        <a:bodyPr/>
        <a:lstStyle/>
        <a:p>
          <a:r>
            <a:rPr lang="es-ES" dirty="0" smtClean="0">
              <a:solidFill>
                <a:srgbClr val="FF0000"/>
              </a:solidFill>
            </a:rPr>
            <a:t>OBJETIVO GENERAL</a:t>
          </a:r>
          <a:endParaRPr lang="es-ES" dirty="0">
            <a:solidFill>
              <a:srgbClr val="FF0000"/>
            </a:solidFill>
          </a:endParaRPr>
        </a:p>
      </dgm:t>
    </dgm:pt>
    <dgm:pt modelId="{D873D1FF-426C-4D2B-BEC0-55713179C8E5}" type="parTrans" cxnId="{95E06A18-E226-47D7-AC33-78540E3923BD}">
      <dgm:prSet/>
      <dgm:spPr/>
      <dgm:t>
        <a:bodyPr/>
        <a:lstStyle/>
        <a:p>
          <a:endParaRPr lang="es-ES"/>
        </a:p>
      </dgm:t>
    </dgm:pt>
    <dgm:pt modelId="{843BDB28-F60D-49EE-AA35-04CFBDC57CAD}" type="sibTrans" cxnId="{95E06A18-E226-47D7-AC33-78540E3923BD}">
      <dgm:prSet/>
      <dgm:spPr/>
      <dgm:t>
        <a:bodyPr/>
        <a:lstStyle/>
        <a:p>
          <a:endParaRPr lang="es-ES"/>
        </a:p>
      </dgm:t>
    </dgm:pt>
    <dgm:pt modelId="{6923D432-6613-43E9-B004-76C77D78C359}">
      <dgm:prSet phldrT="[Texto]"/>
      <dgm:spPr/>
      <dgm:t>
        <a:bodyPr/>
        <a:lstStyle/>
        <a:p>
          <a:endParaRPr lang="es-ES" sz="1800" dirty="0"/>
        </a:p>
      </dgm:t>
    </dgm:pt>
    <dgm:pt modelId="{A8A2E7C9-E7BA-4F7E-B243-E4EDE0145009}" type="parTrans" cxnId="{1BE8DDA1-9D39-4282-85DB-B760DC85CE69}">
      <dgm:prSet/>
      <dgm:spPr/>
      <dgm:t>
        <a:bodyPr/>
        <a:lstStyle/>
        <a:p>
          <a:endParaRPr lang="es-ES"/>
        </a:p>
      </dgm:t>
    </dgm:pt>
    <dgm:pt modelId="{F5B046BC-AFE4-44A3-AA5E-DC3DE690368A}" type="sibTrans" cxnId="{1BE8DDA1-9D39-4282-85DB-B760DC85CE69}">
      <dgm:prSet/>
      <dgm:spPr/>
      <dgm:t>
        <a:bodyPr/>
        <a:lstStyle/>
        <a:p>
          <a:endParaRPr lang="es-ES"/>
        </a:p>
      </dgm:t>
    </dgm:pt>
    <dgm:pt modelId="{29B5A9F5-971F-4346-81E8-73488953B9D6}">
      <dgm:prSet phldrT="[Texto]"/>
      <dgm:spPr/>
      <dgm:t>
        <a:bodyPr/>
        <a:lstStyle/>
        <a:p>
          <a:r>
            <a:rPr lang="es-ES" dirty="0" smtClean="0">
              <a:solidFill>
                <a:srgbClr val="FFC000"/>
              </a:solidFill>
            </a:rPr>
            <a:t>OBJETIVOS ESPECIFICOS</a:t>
          </a:r>
          <a:endParaRPr lang="es-ES" dirty="0">
            <a:solidFill>
              <a:srgbClr val="FFC000"/>
            </a:solidFill>
          </a:endParaRPr>
        </a:p>
      </dgm:t>
    </dgm:pt>
    <dgm:pt modelId="{F83CF378-CA2B-4477-BE24-63B2C750A221}" type="parTrans" cxnId="{1329ECCD-5482-4A3C-B7AE-3C567BCCF19B}">
      <dgm:prSet/>
      <dgm:spPr/>
      <dgm:t>
        <a:bodyPr/>
        <a:lstStyle/>
        <a:p>
          <a:endParaRPr lang="es-ES"/>
        </a:p>
      </dgm:t>
    </dgm:pt>
    <dgm:pt modelId="{51FBEEB4-9E2D-460B-BB3C-A5D523629FF9}" type="sibTrans" cxnId="{1329ECCD-5482-4A3C-B7AE-3C567BCCF19B}">
      <dgm:prSet/>
      <dgm:spPr/>
      <dgm:t>
        <a:bodyPr/>
        <a:lstStyle/>
        <a:p>
          <a:endParaRPr lang="es-ES"/>
        </a:p>
      </dgm:t>
    </dgm:pt>
    <dgm:pt modelId="{0F5BDFF2-A781-42CB-A9D7-182DFA14B729}">
      <dgm:prSet phldrT="[Texto]"/>
      <dgm:spPr/>
      <dgm:t>
        <a:bodyPr/>
        <a:lstStyle/>
        <a:p>
          <a:r>
            <a:rPr lang="es-ES" dirty="0" smtClean="0"/>
            <a:t>Motivar a los estudiantes para que apliquen conceptos y actividades de educación financiera en su entorno escolar y familiar.</a:t>
          </a:r>
          <a:endParaRPr lang="es-ES" dirty="0"/>
        </a:p>
      </dgm:t>
    </dgm:pt>
    <dgm:pt modelId="{EE6375B0-C6EA-4372-8DBA-911BF384B464}" type="parTrans" cxnId="{9BA80915-95FF-441E-B70B-4A74F2A765C4}">
      <dgm:prSet/>
      <dgm:spPr/>
      <dgm:t>
        <a:bodyPr/>
        <a:lstStyle/>
        <a:p>
          <a:endParaRPr lang="es-ES"/>
        </a:p>
      </dgm:t>
    </dgm:pt>
    <dgm:pt modelId="{FD088DFA-CEEC-42B5-AA09-F01BE5C6ADDB}" type="sibTrans" cxnId="{9BA80915-95FF-441E-B70B-4A74F2A765C4}">
      <dgm:prSet/>
      <dgm:spPr/>
      <dgm:t>
        <a:bodyPr/>
        <a:lstStyle/>
        <a:p>
          <a:endParaRPr lang="es-ES"/>
        </a:p>
      </dgm:t>
    </dgm:pt>
    <dgm:pt modelId="{1B33483B-E11E-415C-B68F-15D700D489D6}">
      <dgm:prSet phldrT="[Texto]"/>
      <dgm:spPr/>
      <dgm:t>
        <a:bodyPr/>
        <a:lstStyle/>
        <a:p>
          <a:r>
            <a:rPr lang="es-ES" dirty="0" smtClean="0"/>
            <a:t>Incentivar la importancia de reciclar, el ahorro y buen uso de servicios públicos. </a:t>
          </a:r>
          <a:endParaRPr lang="es-ES" dirty="0"/>
        </a:p>
      </dgm:t>
    </dgm:pt>
    <dgm:pt modelId="{B38E4FA8-2369-4B15-9FB7-6082229A48A3}" type="parTrans" cxnId="{420D2C7F-15D8-4817-8D2F-8726BA5A13F7}">
      <dgm:prSet/>
      <dgm:spPr/>
      <dgm:t>
        <a:bodyPr/>
        <a:lstStyle/>
        <a:p>
          <a:endParaRPr lang="es-ES"/>
        </a:p>
      </dgm:t>
    </dgm:pt>
    <dgm:pt modelId="{D6993808-F2EC-406B-BC67-695F3D0D27DA}" type="sibTrans" cxnId="{420D2C7F-15D8-4817-8D2F-8726BA5A13F7}">
      <dgm:prSet/>
      <dgm:spPr/>
      <dgm:t>
        <a:bodyPr/>
        <a:lstStyle/>
        <a:p>
          <a:endParaRPr lang="es-ES"/>
        </a:p>
      </dgm:t>
    </dgm:pt>
    <dgm:pt modelId="{F5A27CA7-0D6D-4EFD-BE96-00843EABB2E1}">
      <dgm:prSet custT="1"/>
      <dgm:spPr/>
      <dgm:t>
        <a:bodyPr/>
        <a:lstStyle/>
        <a:p>
          <a:r>
            <a:rPr lang="es-ES" sz="1600" b="0" dirty="0" smtClean="0">
              <a:latin typeface="Arial" panose="020B0604020202020204" pitchFamily="34" charset="0"/>
              <a:cs typeface="Arial" panose="020B0604020202020204" pitchFamily="34" charset="0"/>
            </a:rPr>
            <a:t> </a:t>
          </a:r>
          <a:r>
            <a:rPr lang="es-ES" sz="1600" b="1" dirty="0" smtClean="0">
              <a:solidFill>
                <a:schemeClr val="accent6">
                  <a:lumMod val="50000"/>
                </a:schemeClr>
              </a:solidFill>
              <a:latin typeface="Arial" panose="020B0604020202020204" pitchFamily="34" charset="0"/>
              <a:cs typeface="Arial" panose="020B0604020202020204" pitchFamily="34" charset="0"/>
            </a:rPr>
            <a:t>Desarrollar el proyecto de educación financiera “Aprendemos a ahorrar” promoviendo competencias básicas y ciudadanas como el pensamiento crítico, la cultura del ahorro y el emprendimiento que incentiven y permitan el aprendizaje de conceptos y actividades financieras aplicables en el manejo de los diferentes recursos del ambiente escolar. </a:t>
          </a:r>
          <a:endParaRPr lang="es-ES" sz="1600" b="1" dirty="0">
            <a:solidFill>
              <a:schemeClr val="accent6">
                <a:lumMod val="50000"/>
              </a:schemeClr>
            </a:solidFill>
            <a:latin typeface="Arial" panose="020B0604020202020204" pitchFamily="34" charset="0"/>
            <a:cs typeface="Arial" panose="020B0604020202020204" pitchFamily="34" charset="0"/>
          </a:endParaRPr>
        </a:p>
      </dgm:t>
    </dgm:pt>
    <dgm:pt modelId="{B4112862-AC10-4A40-BAC6-F63DFEC9FFD5}" type="parTrans" cxnId="{005CF6D1-70A2-4B11-AE9D-0C53CA4BF366}">
      <dgm:prSet/>
      <dgm:spPr/>
      <dgm:t>
        <a:bodyPr/>
        <a:lstStyle/>
        <a:p>
          <a:endParaRPr lang="es-ES"/>
        </a:p>
      </dgm:t>
    </dgm:pt>
    <dgm:pt modelId="{F6E620B2-BAC9-40DB-9BFC-53DB769DB5E1}" type="sibTrans" cxnId="{005CF6D1-70A2-4B11-AE9D-0C53CA4BF366}">
      <dgm:prSet/>
      <dgm:spPr/>
      <dgm:t>
        <a:bodyPr/>
        <a:lstStyle/>
        <a:p>
          <a:endParaRPr lang="es-ES"/>
        </a:p>
      </dgm:t>
    </dgm:pt>
    <dgm:pt modelId="{79B751C7-2374-4B93-8C77-101EE79781D6}" type="pres">
      <dgm:prSet presAssocID="{B7245160-34CD-4009-9728-F7580E1D7E09}" presName="Name0" presStyleCnt="0">
        <dgm:presLayoutVars>
          <dgm:dir/>
          <dgm:animLvl val="lvl"/>
          <dgm:resizeHandles/>
        </dgm:presLayoutVars>
      </dgm:prSet>
      <dgm:spPr/>
      <dgm:t>
        <a:bodyPr/>
        <a:lstStyle/>
        <a:p>
          <a:endParaRPr lang="es-ES"/>
        </a:p>
      </dgm:t>
    </dgm:pt>
    <dgm:pt modelId="{20C5A788-0428-4AD6-8736-571AA1A903E0}" type="pres">
      <dgm:prSet presAssocID="{25860D8C-DD6B-4C00-AFF9-5B8F1674BD4A}" presName="linNode" presStyleCnt="0"/>
      <dgm:spPr/>
    </dgm:pt>
    <dgm:pt modelId="{00D816D5-E5C3-4704-B505-99EB4CA554F1}" type="pres">
      <dgm:prSet presAssocID="{25860D8C-DD6B-4C00-AFF9-5B8F1674BD4A}" presName="parentShp" presStyleLbl="node1" presStyleIdx="0" presStyleCnt="2" custScaleX="99803" custScaleY="98215" custLinFactNeighborX="-3082" custLinFactNeighborY="-3245">
        <dgm:presLayoutVars>
          <dgm:bulletEnabled val="1"/>
        </dgm:presLayoutVars>
      </dgm:prSet>
      <dgm:spPr/>
      <dgm:t>
        <a:bodyPr/>
        <a:lstStyle/>
        <a:p>
          <a:endParaRPr lang="es-ES"/>
        </a:p>
      </dgm:t>
    </dgm:pt>
    <dgm:pt modelId="{88142546-7C1D-4878-98F4-0C2F1706ACF1}" type="pres">
      <dgm:prSet presAssocID="{25860D8C-DD6B-4C00-AFF9-5B8F1674BD4A}" presName="childShp" presStyleLbl="bgAccFollowNode1" presStyleIdx="0" presStyleCnt="2" custScaleX="114469" custScaleY="129708">
        <dgm:presLayoutVars>
          <dgm:bulletEnabled val="1"/>
        </dgm:presLayoutVars>
      </dgm:prSet>
      <dgm:spPr/>
      <dgm:t>
        <a:bodyPr/>
        <a:lstStyle/>
        <a:p>
          <a:endParaRPr lang="es-ES"/>
        </a:p>
      </dgm:t>
    </dgm:pt>
    <dgm:pt modelId="{69F4A126-AEB2-40E2-B678-38FDE5898770}" type="pres">
      <dgm:prSet presAssocID="{843BDB28-F60D-49EE-AA35-04CFBDC57CAD}" presName="spacing" presStyleCnt="0"/>
      <dgm:spPr/>
    </dgm:pt>
    <dgm:pt modelId="{FA94DFEB-4B87-4B34-B63E-C894F6243772}" type="pres">
      <dgm:prSet presAssocID="{29B5A9F5-971F-4346-81E8-73488953B9D6}" presName="linNode" presStyleCnt="0"/>
      <dgm:spPr/>
    </dgm:pt>
    <dgm:pt modelId="{DF2E9D18-A1A6-4A59-80A1-8D2E13B935A0}" type="pres">
      <dgm:prSet presAssocID="{29B5A9F5-971F-4346-81E8-73488953B9D6}" presName="parentShp" presStyleLbl="node1" presStyleIdx="1" presStyleCnt="2">
        <dgm:presLayoutVars>
          <dgm:bulletEnabled val="1"/>
        </dgm:presLayoutVars>
      </dgm:prSet>
      <dgm:spPr/>
      <dgm:t>
        <a:bodyPr/>
        <a:lstStyle/>
        <a:p>
          <a:endParaRPr lang="es-ES"/>
        </a:p>
      </dgm:t>
    </dgm:pt>
    <dgm:pt modelId="{0AEDC417-CF37-4E6E-B46F-B4A102D848AD}" type="pres">
      <dgm:prSet presAssocID="{29B5A9F5-971F-4346-81E8-73488953B9D6}" presName="childShp" presStyleLbl="bgAccFollowNode1" presStyleIdx="1" presStyleCnt="2" custScaleY="111690">
        <dgm:presLayoutVars>
          <dgm:bulletEnabled val="1"/>
        </dgm:presLayoutVars>
      </dgm:prSet>
      <dgm:spPr/>
      <dgm:t>
        <a:bodyPr/>
        <a:lstStyle/>
        <a:p>
          <a:endParaRPr lang="es-ES"/>
        </a:p>
      </dgm:t>
    </dgm:pt>
  </dgm:ptLst>
  <dgm:cxnLst>
    <dgm:cxn modelId="{1BE8DDA1-9D39-4282-85DB-B760DC85CE69}" srcId="{25860D8C-DD6B-4C00-AFF9-5B8F1674BD4A}" destId="{6923D432-6613-43E9-B004-76C77D78C359}" srcOrd="0" destOrd="0" parTransId="{A8A2E7C9-E7BA-4F7E-B243-E4EDE0145009}" sibTransId="{F5B046BC-AFE4-44A3-AA5E-DC3DE690368A}"/>
    <dgm:cxn modelId="{1329ECCD-5482-4A3C-B7AE-3C567BCCF19B}" srcId="{B7245160-34CD-4009-9728-F7580E1D7E09}" destId="{29B5A9F5-971F-4346-81E8-73488953B9D6}" srcOrd="1" destOrd="0" parTransId="{F83CF378-CA2B-4477-BE24-63B2C750A221}" sibTransId="{51FBEEB4-9E2D-460B-BB3C-A5D523629FF9}"/>
    <dgm:cxn modelId="{7A8BF014-DA8F-4570-BA5F-25AFF89708AE}" type="presOf" srcId="{1B33483B-E11E-415C-B68F-15D700D489D6}" destId="{0AEDC417-CF37-4E6E-B46F-B4A102D848AD}" srcOrd="0" destOrd="1" presId="urn:microsoft.com/office/officeart/2005/8/layout/vList6"/>
    <dgm:cxn modelId="{59275FA8-4E71-46FC-B25B-872FB350ADC8}" type="presOf" srcId="{B7245160-34CD-4009-9728-F7580E1D7E09}" destId="{79B751C7-2374-4B93-8C77-101EE79781D6}" srcOrd="0" destOrd="0" presId="urn:microsoft.com/office/officeart/2005/8/layout/vList6"/>
    <dgm:cxn modelId="{73A738AD-037F-4E80-BABE-39D99DBF2B30}" type="presOf" srcId="{29B5A9F5-971F-4346-81E8-73488953B9D6}" destId="{DF2E9D18-A1A6-4A59-80A1-8D2E13B935A0}" srcOrd="0" destOrd="0" presId="urn:microsoft.com/office/officeart/2005/8/layout/vList6"/>
    <dgm:cxn modelId="{31343946-3A6B-4D79-82F6-A046CE0A3B53}" type="presOf" srcId="{0F5BDFF2-A781-42CB-A9D7-182DFA14B729}" destId="{0AEDC417-CF37-4E6E-B46F-B4A102D848AD}" srcOrd="0" destOrd="0" presId="urn:microsoft.com/office/officeart/2005/8/layout/vList6"/>
    <dgm:cxn modelId="{95E06A18-E226-47D7-AC33-78540E3923BD}" srcId="{B7245160-34CD-4009-9728-F7580E1D7E09}" destId="{25860D8C-DD6B-4C00-AFF9-5B8F1674BD4A}" srcOrd="0" destOrd="0" parTransId="{D873D1FF-426C-4D2B-BEC0-55713179C8E5}" sibTransId="{843BDB28-F60D-49EE-AA35-04CFBDC57CAD}"/>
    <dgm:cxn modelId="{F4C794ED-EC86-4442-BBAB-07466F179850}" type="presOf" srcId="{F5A27CA7-0D6D-4EFD-BE96-00843EABB2E1}" destId="{88142546-7C1D-4878-98F4-0C2F1706ACF1}" srcOrd="0" destOrd="1" presId="urn:microsoft.com/office/officeart/2005/8/layout/vList6"/>
    <dgm:cxn modelId="{AFF68F86-FE8E-4C4B-8951-3E460D43B9BB}" type="presOf" srcId="{6923D432-6613-43E9-B004-76C77D78C359}" destId="{88142546-7C1D-4878-98F4-0C2F1706ACF1}" srcOrd="0" destOrd="0" presId="urn:microsoft.com/office/officeart/2005/8/layout/vList6"/>
    <dgm:cxn modelId="{420D2C7F-15D8-4817-8D2F-8726BA5A13F7}" srcId="{29B5A9F5-971F-4346-81E8-73488953B9D6}" destId="{1B33483B-E11E-415C-B68F-15D700D489D6}" srcOrd="1" destOrd="0" parTransId="{B38E4FA8-2369-4B15-9FB7-6082229A48A3}" sibTransId="{D6993808-F2EC-406B-BC67-695F3D0D27DA}"/>
    <dgm:cxn modelId="{D57C49E6-EA52-4BFF-B682-3C3A23E9BC43}" type="presOf" srcId="{25860D8C-DD6B-4C00-AFF9-5B8F1674BD4A}" destId="{00D816D5-E5C3-4704-B505-99EB4CA554F1}" srcOrd="0" destOrd="0" presId="urn:microsoft.com/office/officeart/2005/8/layout/vList6"/>
    <dgm:cxn modelId="{9BA80915-95FF-441E-B70B-4A74F2A765C4}" srcId="{29B5A9F5-971F-4346-81E8-73488953B9D6}" destId="{0F5BDFF2-A781-42CB-A9D7-182DFA14B729}" srcOrd="0" destOrd="0" parTransId="{EE6375B0-C6EA-4372-8DBA-911BF384B464}" sibTransId="{FD088DFA-CEEC-42B5-AA09-F01BE5C6ADDB}"/>
    <dgm:cxn modelId="{005CF6D1-70A2-4B11-AE9D-0C53CA4BF366}" srcId="{25860D8C-DD6B-4C00-AFF9-5B8F1674BD4A}" destId="{F5A27CA7-0D6D-4EFD-BE96-00843EABB2E1}" srcOrd="1" destOrd="0" parTransId="{B4112862-AC10-4A40-BAC6-F63DFEC9FFD5}" sibTransId="{F6E620B2-BAC9-40DB-9BFC-53DB769DB5E1}"/>
    <dgm:cxn modelId="{08AA9DD0-FFDF-419F-9D52-4B616CF23B26}" type="presParOf" srcId="{79B751C7-2374-4B93-8C77-101EE79781D6}" destId="{20C5A788-0428-4AD6-8736-571AA1A903E0}" srcOrd="0" destOrd="0" presId="urn:microsoft.com/office/officeart/2005/8/layout/vList6"/>
    <dgm:cxn modelId="{67CAAF84-3DFC-4A24-B511-92E17B137CC1}" type="presParOf" srcId="{20C5A788-0428-4AD6-8736-571AA1A903E0}" destId="{00D816D5-E5C3-4704-B505-99EB4CA554F1}" srcOrd="0" destOrd="0" presId="urn:microsoft.com/office/officeart/2005/8/layout/vList6"/>
    <dgm:cxn modelId="{B6DAFCC1-4896-4D0B-A5C6-F422DC982684}" type="presParOf" srcId="{20C5A788-0428-4AD6-8736-571AA1A903E0}" destId="{88142546-7C1D-4878-98F4-0C2F1706ACF1}" srcOrd="1" destOrd="0" presId="urn:microsoft.com/office/officeart/2005/8/layout/vList6"/>
    <dgm:cxn modelId="{E219AE07-0C42-418D-8AE3-B8BD4D01A856}" type="presParOf" srcId="{79B751C7-2374-4B93-8C77-101EE79781D6}" destId="{69F4A126-AEB2-40E2-B678-38FDE5898770}" srcOrd="1" destOrd="0" presId="urn:microsoft.com/office/officeart/2005/8/layout/vList6"/>
    <dgm:cxn modelId="{D2D44B49-4CD8-48AF-8284-5EF438CF8FDD}" type="presParOf" srcId="{79B751C7-2374-4B93-8C77-101EE79781D6}" destId="{FA94DFEB-4B87-4B34-B63E-C894F6243772}" srcOrd="2" destOrd="0" presId="urn:microsoft.com/office/officeart/2005/8/layout/vList6"/>
    <dgm:cxn modelId="{F3DD8D9C-A9DA-4ECB-96C1-4439CDC407F1}" type="presParOf" srcId="{FA94DFEB-4B87-4B34-B63E-C894F6243772}" destId="{DF2E9D18-A1A6-4A59-80A1-8D2E13B935A0}" srcOrd="0" destOrd="0" presId="urn:microsoft.com/office/officeart/2005/8/layout/vList6"/>
    <dgm:cxn modelId="{2D2CDBA2-7700-47D5-A9D1-983F244C05BA}" type="presParOf" srcId="{FA94DFEB-4B87-4B34-B63E-C894F6243772}" destId="{0AEDC417-CF37-4E6E-B46F-B4A102D848A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ED8B9B-731E-4E2D-B39D-EC33B355A05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40704F29-DDC1-48E2-92C3-B8763BC3F923}">
      <dgm:prSet phldrT="[Texto]"/>
      <dgm:spPr/>
      <dgm:t>
        <a:bodyPr/>
        <a:lstStyle/>
        <a:p>
          <a:r>
            <a:rPr lang="es-ES" dirty="0" smtClean="0"/>
            <a:t>Falta de concientización teórica y práctica en relación con el ahorro monetario y de recursos naturales.</a:t>
          </a:r>
          <a:endParaRPr lang="es-ES" dirty="0"/>
        </a:p>
      </dgm:t>
    </dgm:pt>
    <dgm:pt modelId="{EFDA5738-ED58-4BE0-878E-BDAEEF334C04}" type="parTrans" cxnId="{F2B5AE2D-733E-410F-8EE0-6E547740F79C}">
      <dgm:prSet/>
      <dgm:spPr/>
      <dgm:t>
        <a:bodyPr/>
        <a:lstStyle/>
        <a:p>
          <a:endParaRPr lang="es-ES"/>
        </a:p>
      </dgm:t>
    </dgm:pt>
    <dgm:pt modelId="{CBADFFC2-E1E4-46E2-8563-DD8DEDFB4535}" type="sibTrans" cxnId="{F2B5AE2D-733E-410F-8EE0-6E547740F79C}">
      <dgm:prSet/>
      <dgm:spPr/>
      <dgm:t>
        <a:bodyPr/>
        <a:lstStyle/>
        <a:p>
          <a:endParaRPr lang="es-ES"/>
        </a:p>
      </dgm:t>
    </dgm:pt>
    <dgm:pt modelId="{641CB23E-562E-4502-9F77-22AFD6B7F58D}">
      <dgm:prSet phldrT="[Texto]"/>
      <dgm:spPr/>
      <dgm:t>
        <a:bodyPr/>
        <a:lstStyle/>
        <a:p>
          <a:r>
            <a:rPr lang="es-ES" dirty="0" smtClean="0"/>
            <a:t>Los estudiantes desperdician los útiles escolares y no hacen buen uso de estos, gastan las hojas de sus cuadernos arrancándolas para jugar. </a:t>
          </a:r>
          <a:endParaRPr lang="es-ES" dirty="0"/>
        </a:p>
      </dgm:t>
    </dgm:pt>
    <dgm:pt modelId="{30267E5E-F0B4-4AED-996E-60B8E9AF4177}" type="parTrans" cxnId="{ECCE1D8B-02C9-43A6-AB82-287FF327B37F}">
      <dgm:prSet/>
      <dgm:spPr/>
      <dgm:t>
        <a:bodyPr/>
        <a:lstStyle/>
        <a:p>
          <a:endParaRPr lang="es-ES"/>
        </a:p>
      </dgm:t>
    </dgm:pt>
    <dgm:pt modelId="{B921DF20-67E9-467F-9AFA-EC521209F945}" type="sibTrans" cxnId="{ECCE1D8B-02C9-43A6-AB82-287FF327B37F}">
      <dgm:prSet/>
      <dgm:spPr/>
      <dgm:t>
        <a:bodyPr/>
        <a:lstStyle/>
        <a:p>
          <a:endParaRPr lang="es-ES"/>
        </a:p>
      </dgm:t>
    </dgm:pt>
    <dgm:pt modelId="{1C60A7F2-193B-4699-ABBC-D09C78045E54}">
      <dgm:prSet phldrT="[Texto]"/>
      <dgm:spPr/>
      <dgm:t>
        <a:bodyPr/>
        <a:lstStyle/>
        <a:p>
          <a:r>
            <a:rPr lang="es-ES" dirty="0" smtClean="0"/>
            <a:t>La comunidad educativa no pone en práctica la cultura del ahorro y el consumo responsable.</a:t>
          </a:r>
          <a:endParaRPr lang="es-ES" dirty="0"/>
        </a:p>
      </dgm:t>
    </dgm:pt>
    <dgm:pt modelId="{56323102-8E0B-4B2C-A258-202E8325E183}" type="parTrans" cxnId="{10BC9E0E-599B-4AE0-81D4-6FC6B7B4EBB1}">
      <dgm:prSet/>
      <dgm:spPr/>
      <dgm:t>
        <a:bodyPr/>
        <a:lstStyle/>
        <a:p>
          <a:endParaRPr lang="es-ES"/>
        </a:p>
      </dgm:t>
    </dgm:pt>
    <dgm:pt modelId="{83DB49A0-1158-474F-A92F-A4D8EFFDC960}" type="sibTrans" cxnId="{10BC9E0E-599B-4AE0-81D4-6FC6B7B4EBB1}">
      <dgm:prSet/>
      <dgm:spPr/>
      <dgm:t>
        <a:bodyPr/>
        <a:lstStyle/>
        <a:p>
          <a:endParaRPr lang="es-ES"/>
        </a:p>
      </dgm:t>
    </dgm:pt>
    <dgm:pt modelId="{1689E1BD-DE5C-4145-8103-BA001116F136}">
      <dgm:prSet phldrT="[Texto]"/>
      <dgm:spPr/>
      <dgm:t>
        <a:bodyPr/>
        <a:lstStyle/>
        <a:p>
          <a:r>
            <a:rPr lang="es-ES" dirty="0" smtClean="0"/>
            <a:t>Falta de motivación para generar ideas empresariales.</a:t>
          </a:r>
          <a:endParaRPr lang="es-ES" dirty="0"/>
        </a:p>
      </dgm:t>
    </dgm:pt>
    <dgm:pt modelId="{209F212A-B954-427E-8449-D641E1557B95}" type="parTrans" cxnId="{AC990F63-F648-4177-B92D-E37FD90D5DBE}">
      <dgm:prSet/>
      <dgm:spPr/>
      <dgm:t>
        <a:bodyPr/>
        <a:lstStyle/>
        <a:p>
          <a:endParaRPr lang="es-ES"/>
        </a:p>
      </dgm:t>
    </dgm:pt>
    <dgm:pt modelId="{A6769261-3C8C-49E5-B170-1F5F0D3DA09E}" type="sibTrans" cxnId="{AC990F63-F648-4177-B92D-E37FD90D5DBE}">
      <dgm:prSet/>
      <dgm:spPr/>
      <dgm:t>
        <a:bodyPr/>
        <a:lstStyle/>
        <a:p>
          <a:endParaRPr lang="es-ES"/>
        </a:p>
      </dgm:t>
    </dgm:pt>
    <dgm:pt modelId="{1141CA25-5E2A-400B-83ED-2785E484B404}">
      <dgm:prSet phldrT="[Texto]"/>
      <dgm:spPr/>
      <dgm:t>
        <a:bodyPr/>
        <a:lstStyle/>
        <a:p>
          <a:r>
            <a:rPr lang="es-ES" dirty="0" smtClean="0"/>
            <a:t>No hay una conciencia para incentivar el ahorro y el uso adecuado del dinero</a:t>
          </a:r>
          <a:endParaRPr lang="es-ES" dirty="0"/>
        </a:p>
      </dgm:t>
    </dgm:pt>
    <dgm:pt modelId="{89C1E0B1-4908-4C34-B290-5944D94299D8}" type="sibTrans" cxnId="{CD3825A1-A06F-490C-89C9-3DEE9B839123}">
      <dgm:prSet/>
      <dgm:spPr/>
      <dgm:t>
        <a:bodyPr/>
        <a:lstStyle/>
        <a:p>
          <a:endParaRPr lang="es-ES"/>
        </a:p>
      </dgm:t>
    </dgm:pt>
    <dgm:pt modelId="{6D0EB858-5294-48D2-AA9E-B28537646432}" type="parTrans" cxnId="{CD3825A1-A06F-490C-89C9-3DEE9B839123}">
      <dgm:prSet/>
      <dgm:spPr/>
      <dgm:t>
        <a:bodyPr/>
        <a:lstStyle/>
        <a:p>
          <a:endParaRPr lang="es-ES"/>
        </a:p>
      </dgm:t>
    </dgm:pt>
    <dgm:pt modelId="{A3BA797B-5474-4EEA-8D6B-891633DB3EF2}" type="pres">
      <dgm:prSet presAssocID="{4FED8B9B-731E-4E2D-B39D-EC33B355A05B}" presName="diagram" presStyleCnt="0">
        <dgm:presLayoutVars>
          <dgm:dir/>
          <dgm:resizeHandles val="exact"/>
        </dgm:presLayoutVars>
      </dgm:prSet>
      <dgm:spPr/>
      <dgm:t>
        <a:bodyPr/>
        <a:lstStyle/>
        <a:p>
          <a:endParaRPr lang="es-ES"/>
        </a:p>
      </dgm:t>
    </dgm:pt>
    <dgm:pt modelId="{E31E1132-6B87-453C-9CEE-5DC3D4FFCF2A}" type="pres">
      <dgm:prSet presAssocID="{40704F29-DDC1-48E2-92C3-B8763BC3F923}" presName="node" presStyleLbl="node1" presStyleIdx="0" presStyleCnt="5">
        <dgm:presLayoutVars>
          <dgm:bulletEnabled val="1"/>
        </dgm:presLayoutVars>
      </dgm:prSet>
      <dgm:spPr/>
      <dgm:t>
        <a:bodyPr/>
        <a:lstStyle/>
        <a:p>
          <a:endParaRPr lang="es-ES"/>
        </a:p>
      </dgm:t>
    </dgm:pt>
    <dgm:pt modelId="{CE2100CD-2C0B-45F3-8A70-F8F2340D75BA}" type="pres">
      <dgm:prSet presAssocID="{CBADFFC2-E1E4-46E2-8563-DD8DEDFB4535}" presName="sibTrans" presStyleCnt="0"/>
      <dgm:spPr/>
    </dgm:pt>
    <dgm:pt modelId="{31680C50-3F60-4564-A048-C6BE4C64E845}" type="pres">
      <dgm:prSet presAssocID="{641CB23E-562E-4502-9F77-22AFD6B7F58D}" presName="node" presStyleLbl="node1" presStyleIdx="1" presStyleCnt="5" custLinFactNeighborY="4137">
        <dgm:presLayoutVars>
          <dgm:bulletEnabled val="1"/>
        </dgm:presLayoutVars>
      </dgm:prSet>
      <dgm:spPr/>
      <dgm:t>
        <a:bodyPr/>
        <a:lstStyle/>
        <a:p>
          <a:endParaRPr lang="es-ES"/>
        </a:p>
      </dgm:t>
    </dgm:pt>
    <dgm:pt modelId="{23C86E9D-0B02-432C-ABC8-8D94BB8EA5EA}" type="pres">
      <dgm:prSet presAssocID="{B921DF20-67E9-467F-9AFA-EC521209F945}" presName="sibTrans" presStyleCnt="0"/>
      <dgm:spPr/>
    </dgm:pt>
    <dgm:pt modelId="{2D48CE6C-689F-485A-B5B3-191C02E8667C}" type="pres">
      <dgm:prSet presAssocID="{1C60A7F2-193B-4699-ABBC-D09C78045E54}" presName="node" presStyleLbl="node1" presStyleIdx="2" presStyleCnt="5">
        <dgm:presLayoutVars>
          <dgm:bulletEnabled val="1"/>
        </dgm:presLayoutVars>
      </dgm:prSet>
      <dgm:spPr/>
      <dgm:t>
        <a:bodyPr/>
        <a:lstStyle/>
        <a:p>
          <a:endParaRPr lang="es-ES"/>
        </a:p>
      </dgm:t>
    </dgm:pt>
    <dgm:pt modelId="{0971B826-90FE-4B72-BD6E-0AE3F3375D28}" type="pres">
      <dgm:prSet presAssocID="{83DB49A0-1158-474F-A92F-A4D8EFFDC960}" presName="sibTrans" presStyleCnt="0"/>
      <dgm:spPr/>
    </dgm:pt>
    <dgm:pt modelId="{87F8F30F-AF60-4F1D-B97A-544CC49749E3}" type="pres">
      <dgm:prSet presAssocID="{1141CA25-5E2A-400B-83ED-2785E484B404}" presName="node" presStyleLbl="node1" presStyleIdx="3" presStyleCnt="5">
        <dgm:presLayoutVars>
          <dgm:bulletEnabled val="1"/>
        </dgm:presLayoutVars>
      </dgm:prSet>
      <dgm:spPr/>
      <dgm:t>
        <a:bodyPr/>
        <a:lstStyle/>
        <a:p>
          <a:endParaRPr lang="es-ES"/>
        </a:p>
      </dgm:t>
    </dgm:pt>
    <dgm:pt modelId="{92257BD6-B4FC-4FA8-9A0B-4C64C0FEDF40}" type="pres">
      <dgm:prSet presAssocID="{89C1E0B1-4908-4C34-B290-5944D94299D8}" presName="sibTrans" presStyleCnt="0"/>
      <dgm:spPr/>
    </dgm:pt>
    <dgm:pt modelId="{C6EC4B0F-F570-4734-B93A-5FD0704D7C79}" type="pres">
      <dgm:prSet presAssocID="{1689E1BD-DE5C-4145-8103-BA001116F136}" presName="node" presStyleLbl="node1" presStyleIdx="4" presStyleCnt="5">
        <dgm:presLayoutVars>
          <dgm:bulletEnabled val="1"/>
        </dgm:presLayoutVars>
      </dgm:prSet>
      <dgm:spPr/>
      <dgm:t>
        <a:bodyPr/>
        <a:lstStyle/>
        <a:p>
          <a:endParaRPr lang="es-ES"/>
        </a:p>
      </dgm:t>
    </dgm:pt>
  </dgm:ptLst>
  <dgm:cxnLst>
    <dgm:cxn modelId="{57672BC7-6623-4724-AA8A-CCFE05F42260}" type="presOf" srcId="{641CB23E-562E-4502-9F77-22AFD6B7F58D}" destId="{31680C50-3F60-4564-A048-C6BE4C64E845}" srcOrd="0" destOrd="0" presId="urn:microsoft.com/office/officeart/2005/8/layout/default"/>
    <dgm:cxn modelId="{43C1A460-D568-4AA8-9B04-7F93FAEB3B41}" type="presOf" srcId="{1C60A7F2-193B-4699-ABBC-D09C78045E54}" destId="{2D48CE6C-689F-485A-B5B3-191C02E8667C}" srcOrd="0" destOrd="0" presId="urn:microsoft.com/office/officeart/2005/8/layout/default"/>
    <dgm:cxn modelId="{CD3825A1-A06F-490C-89C9-3DEE9B839123}" srcId="{4FED8B9B-731E-4E2D-B39D-EC33B355A05B}" destId="{1141CA25-5E2A-400B-83ED-2785E484B404}" srcOrd="3" destOrd="0" parTransId="{6D0EB858-5294-48D2-AA9E-B28537646432}" sibTransId="{89C1E0B1-4908-4C34-B290-5944D94299D8}"/>
    <dgm:cxn modelId="{38EE09FA-735C-4207-9CA2-A60745E712A0}" type="presOf" srcId="{1141CA25-5E2A-400B-83ED-2785E484B404}" destId="{87F8F30F-AF60-4F1D-B97A-544CC49749E3}" srcOrd="0" destOrd="0" presId="urn:microsoft.com/office/officeart/2005/8/layout/default"/>
    <dgm:cxn modelId="{ECCE1D8B-02C9-43A6-AB82-287FF327B37F}" srcId="{4FED8B9B-731E-4E2D-B39D-EC33B355A05B}" destId="{641CB23E-562E-4502-9F77-22AFD6B7F58D}" srcOrd="1" destOrd="0" parTransId="{30267E5E-F0B4-4AED-996E-60B8E9AF4177}" sibTransId="{B921DF20-67E9-467F-9AFA-EC521209F945}"/>
    <dgm:cxn modelId="{E255BBAC-86C3-46CA-876F-2C38724B3D38}" type="presOf" srcId="{40704F29-DDC1-48E2-92C3-B8763BC3F923}" destId="{E31E1132-6B87-453C-9CEE-5DC3D4FFCF2A}" srcOrd="0" destOrd="0" presId="urn:microsoft.com/office/officeart/2005/8/layout/default"/>
    <dgm:cxn modelId="{10BC9E0E-599B-4AE0-81D4-6FC6B7B4EBB1}" srcId="{4FED8B9B-731E-4E2D-B39D-EC33B355A05B}" destId="{1C60A7F2-193B-4699-ABBC-D09C78045E54}" srcOrd="2" destOrd="0" parTransId="{56323102-8E0B-4B2C-A258-202E8325E183}" sibTransId="{83DB49A0-1158-474F-A92F-A4D8EFFDC960}"/>
    <dgm:cxn modelId="{1CE6B2CB-0AA4-490B-BC1F-EEF16C616D62}" type="presOf" srcId="{1689E1BD-DE5C-4145-8103-BA001116F136}" destId="{C6EC4B0F-F570-4734-B93A-5FD0704D7C79}" srcOrd="0" destOrd="0" presId="urn:microsoft.com/office/officeart/2005/8/layout/default"/>
    <dgm:cxn modelId="{F2B5AE2D-733E-410F-8EE0-6E547740F79C}" srcId="{4FED8B9B-731E-4E2D-B39D-EC33B355A05B}" destId="{40704F29-DDC1-48E2-92C3-B8763BC3F923}" srcOrd="0" destOrd="0" parTransId="{EFDA5738-ED58-4BE0-878E-BDAEEF334C04}" sibTransId="{CBADFFC2-E1E4-46E2-8563-DD8DEDFB4535}"/>
    <dgm:cxn modelId="{AC990F63-F648-4177-B92D-E37FD90D5DBE}" srcId="{4FED8B9B-731E-4E2D-B39D-EC33B355A05B}" destId="{1689E1BD-DE5C-4145-8103-BA001116F136}" srcOrd="4" destOrd="0" parTransId="{209F212A-B954-427E-8449-D641E1557B95}" sibTransId="{A6769261-3C8C-49E5-B170-1F5F0D3DA09E}"/>
    <dgm:cxn modelId="{2C00AF8C-F9BC-4A9D-BF93-2F0FFC9B2966}" type="presOf" srcId="{4FED8B9B-731E-4E2D-B39D-EC33B355A05B}" destId="{A3BA797B-5474-4EEA-8D6B-891633DB3EF2}" srcOrd="0" destOrd="0" presId="urn:microsoft.com/office/officeart/2005/8/layout/default"/>
    <dgm:cxn modelId="{C321BC6C-DDAA-4C93-895E-3F17BB7413CD}" type="presParOf" srcId="{A3BA797B-5474-4EEA-8D6B-891633DB3EF2}" destId="{E31E1132-6B87-453C-9CEE-5DC3D4FFCF2A}" srcOrd="0" destOrd="0" presId="urn:microsoft.com/office/officeart/2005/8/layout/default"/>
    <dgm:cxn modelId="{0B3205A8-DF23-4A06-95D9-B4546BCF6E81}" type="presParOf" srcId="{A3BA797B-5474-4EEA-8D6B-891633DB3EF2}" destId="{CE2100CD-2C0B-45F3-8A70-F8F2340D75BA}" srcOrd="1" destOrd="0" presId="urn:microsoft.com/office/officeart/2005/8/layout/default"/>
    <dgm:cxn modelId="{41E81070-BF99-4FC5-BB55-2E03277A307E}" type="presParOf" srcId="{A3BA797B-5474-4EEA-8D6B-891633DB3EF2}" destId="{31680C50-3F60-4564-A048-C6BE4C64E845}" srcOrd="2" destOrd="0" presId="urn:microsoft.com/office/officeart/2005/8/layout/default"/>
    <dgm:cxn modelId="{23DF4D90-804D-491E-93A2-603AD2B91125}" type="presParOf" srcId="{A3BA797B-5474-4EEA-8D6B-891633DB3EF2}" destId="{23C86E9D-0B02-432C-ABC8-8D94BB8EA5EA}" srcOrd="3" destOrd="0" presId="urn:microsoft.com/office/officeart/2005/8/layout/default"/>
    <dgm:cxn modelId="{0B62B9B1-761C-40B6-B0BD-9FEF27A74773}" type="presParOf" srcId="{A3BA797B-5474-4EEA-8D6B-891633DB3EF2}" destId="{2D48CE6C-689F-485A-B5B3-191C02E8667C}" srcOrd="4" destOrd="0" presId="urn:microsoft.com/office/officeart/2005/8/layout/default"/>
    <dgm:cxn modelId="{4248DC15-584E-490E-A387-6C05A2759944}" type="presParOf" srcId="{A3BA797B-5474-4EEA-8D6B-891633DB3EF2}" destId="{0971B826-90FE-4B72-BD6E-0AE3F3375D28}" srcOrd="5" destOrd="0" presId="urn:microsoft.com/office/officeart/2005/8/layout/default"/>
    <dgm:cxn modelId="{A89DA67F-7AC1-49FD-91AA-235F50FE5962}" type="presParOf" srcId="{A3BA797B-5474-4EEA-8D6B-891633DB3EF2}" destId="{87F8F30F-AF60-4F1D-B97A-544CC49749E3}" srcOrd="6" destOrd="0" presId="urn:microsoft.com/office/officeart/2005/8/layout/default"/>
    <dgm:cxn modelId="{F1E7C163-6AF3-4E10-B6A0-0A50247A3A97}" type="presParOf" srcId="{A3BA797B-5474-4EEA-8D6B-891633DB3EF2}" destId="{92257BD6-B4FC-4FA8-9A0B-4C64C0FEDF40}" srcOrd="7" destOrd="0" presId="urn:microsoft.com/office/officeart/2005/8/layout/default"/>
    <dgm:cxn modelId="{55401BFB-3ACA-4463-9DF9-F41649D69D9D}" type="presParOf" srcId="{A3BA797B-5474-4EEA-8D6B-891633DB3EF2}" destId="{C6EC4B0F-F570-4734-B93A-5FD0704D7C79}"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F570E1-331B-47AA-A831-CBB2A9D7BC90}" type="doc">
      <dgm:prSet loTypeId="urn:microsoft.com/office/officeart/2005/8/layout/cycle5" loCatId="cycle" qsTypeId="urn:microsoft.com/office/officeart/2005/8/quickstyle/simple1" qsCatId="simple" csTypeId="urn:microsoft.com/office/officeart/2005/8/colors/colorful5" csCatId="colorful" phldr="1"/>
      <dgm:spPr/>
      <dgm:t>
        <a:bodyPr/>
        <a:lstStyle/>
        <a:p>
          <a:endParaRPr lang="es-ES"/>
        </a:p>
      </dgm:t>
    </dgm:pt>
    <dgm:pt modelId="{0B49FEDE-9FCE-4556-84BA-C4BE2997E8DE}">
      <dgm:prSet phldrT="[Texto]"/>
      <dgm:spPr/>
      <dgm:t>
        <a:bodyPr/>
        <a:lstStyle/>
        <a:p>
          <a:r>
            <a:rPr lang="es-ES" dirty="0" smtClean="0"/>
            <a:t>Ley General de Educación (Ley 115 de 1994): El artículo 5°, numerales 3 y 9, establece como fines de la educación</a:t>
          </a:r>
          <a:endParaRPr lang="es-ES" dirty="0"/>
        </a:p>
      </dgm:t>
    </dgm:pt>
    <dgm:pt modelId="{CF5A09FD-5C70-473D-B994-99804B94328E}" type="parTrans" cxnId="{AFFAFEAC-2ACC-45D9-A05D-6A42223DCFF2}">
      <dgm:prSet/>
      <dgm:spPr/>
      <dgm:t>
        <a:bodyPr/>
        <a:lstStyle/>
        <a:p>
          <a:endParaRPr lang="es-ES"/>
        </a:p>
      </dgm:t>
    </dgm:pt>
    <dgm:pt modelId="{60F297A0-8537-41ED-B381-23B418122994}" type="sibTrans" cxnId="{AFFAFEAC-2ACC-45D9-A05D-6A42223DCFF2}">
      <dgm:prSet/>
      <dgm:spPr/>
      <dgm:t>
        <a:bodyPr/>
        <a:lstStyle/>
        <a:p>
          <a:endParaRPr lang="es-ES"/>
        </a:p>
      </dgm:t>
    </dgm:pt>
    <dgm:pt modelId="{AB457589-7377-4F4F-A766-0EA1B7630F55}">
      <dgm:prSet phldrT="[Texto]"/>
      <dgm:spPr/>
      <dgm:t>
        <a:bodyPr/>
        <a:lstStyle/>
        <a:p>
          <a:r>
            <a:rPr lang="es-ES" dirty="0" smtClean="0"/>
            <a:t>En su artículo 145 crea el Programa de Educación en Economía y Finanzas. “El Ministerio de Educación Nacional incluirá en el diseño de programas para el desarrollo de competencias básicas, la educación económica y financiera</a:t>
          </a:r>
          <a:endParaRPr lang="es-ES" dirty="0"/>
        </a:p>
      </dgm:t>
    </dgm:pt>
    <dgm:pt modelId="{DD4F1C6C-F83C-4FEA-A37B-0B269C61A450}" type="parTrans" cxnId="{5325F20E-A812-4F43-8051-FDC616319155}">
      <dgm:prSet/>
      <dgm:spPr/>
      <dgm:t>
        <a:bodyPr/>
        <a:lstStyle/>
        <a:p>
          <a:endParaRPr lang="es-ES"/>
        </a:p>
      </dgm:t>
    </dgm:pt>
    <dgm:pt modelId="{850831AA-DF9D-4018-AA25-9A548A658DA9}" type="sibTrans" cxnId="{5325F20E-A812-4F43-8051-FDC616319155}">
      <dgm:prSet/>
      <dgm:spPr/>
      <dgm:t>
        <a:bodyPr/>
        <a:lstStyle/>
        <a:p>
          <a:endParaRPr lang="es-ES"/>
        </a:p>
      </dgm:t>
    </dgm:pt>
    <dgm:pt modelId="{C4E7C2FF-FD56-42B1-BA62-502137EE0858}">
      <dgm:prSet phldrT="[Texto]"/>
      <dgm:spPr/>
      <dgm:t>
        <a:bodyPr/>
        <a:lstStyle/>
        <a:p>
          <a:r>
            <a:rPr lang="es-ES" dirty="0" smtClean="0"/>
            <a:t>Plan Sectorial de Educación 2010-2014: La educación financiera contribuye al desarrollo de la política de calidad en el sentido de que niños, niñas y jóvenes reciben una educación que genera oportunidades legítimas de progreso y prosperidad para ellos y para el país</a:t>
          </a:r>
          <a:endParaRPr lang="es-ES" dirty="0"/>
        </a:p>
      </dgm:t>
    </dgm:pt>
    <dgm:pt modelId="{8E34CD84-E9ED-4B76-8C26-D351C176C4BB}" type="parTrans" cxnId="{925781EB-8A41-4A80-97A7-A632F53E84FB}">
      <dgm:prSet/>
      <dgm:spPr/>
      <dgm:t>
        <a:bodyPr/>
        <a:lstStyle/>
        <a:p>
          <a:endParaRPr lang="es-ES"/>
        </a:p>
      </dgm:t>
    </dgm:pt>
    <dgm:pt modelId="{2F8FF263-FADE-4B5C-A5BD-17EE216811B9}" type="sibTrans" cxnId="{925781EB-8A41-4A80-97A7-A632F53E84FB}">
      <dgm:prSet/>
      <dgm:spPr/>
      <dgm:t>
        <a:bodyPr/>
        <a:lstStyle/>
        <a:p>
          <a:endParaRPr lang="es-ES"/>
        </a:p>
      </dgm:t>
    </dgm:pt>
    <dgm:pt modelId="{8DA9C1F5-F226-4A19-BDAC-B2988BCD7828}">
      <dgm:prSet phldrT="[Texto]"/>
      <dgm:spPr/>
      <dgm:t>
        <a:bodyPr/>
        <a:lstStyle/>
        <a:p>
          <a:r>
            <a:rPr lang="es-ES" dirty="0" smtClean="0"/>
            <a:t>Decreto 457 de 2014: Esta norma organiza el Sistema Administrativo Nacional para la Educación Económica y Financiera y crea la Comisión Intersectorial para la Educación Económica y Financiera</a:t>
          </a:r>
          <a:endParaRPr lang="es-ES" dirty="0"/>
        </a:p>
      </dgm:t>
    </dgm:pt>
    <dgm:pt modelId="{9EA2C68A-5231-4430-90D6-3014859F5D5B}" type="parTrans" cxnId="{310DB2A8-3A71-4D2E-8CED-E63241948A31}">
      <dgm:prSet/>
      <dgm:spPr/>
      <dgm:t>
        <a:bodyPr/>
        <a:lstStyle/>
        <a:p>
          <a:endParaRPr lang="es-ES"/>
        </a:p>
      </dgm:t>
    </dgm:pt>
    <dgm:pt modelId="{491E58D7-65B4-48CE-885C-21F72781BF28}" type="sibTrans" cxnId="{310DB2A8-3A71-4D2E-8CED-E63241948A31}">
      <dgm:prSet/>
      <dgm:spPr/>
      <dgm:t>
        <a:bodyPr/>
        <a:lstStyle/>
        <a:p>
          <a:endParaRPr lang="es-ES"/>
        </a:p>
      </dgm:t>
    </dgm:pt>
    <dgm:pt modelId="{76422A9D-609A-4CEB-99FA-2453F88A858D}">
      <dgm:prSet phldrT="[Texto]"/>
      <dgm:spPr/>
      <dgm:t>
        <a:bodyPr/>
        <a:lstStyle/>
        <a:p>
          <a:r>
            <a:rPr lang="es-ES" dirty="0" smtClean="0"/>
            <a:t>Artículo 13 define que es objetivo primordial de todos y cada uno de los niveles educativos el desarrollo integral de los educandos mediante acciones estructuradas encaminadas a fomentar</a:t>
          </a:r>
          <a:endParaRPr lang="es-ES" dirty="0"/>
        </a:p>
      </dgm:t>
    </dgm:pt>
    <dgm:pt modelId="{0E051C75-11AC-4D17-BD32-5F16458493DB}" type="parTrans" cxnId="{2F87249B-F38A-45AD-9B09-5ED4A6F6D817}">
      <dgm:prSet/>
      <dgm:spPr/>
      <dgm:t>
        <a:bodyPr/>
        <a:lstStyle/>
        <a:p>
          <a:endParaRPr lang="es-ES"/>
        </a:p>
      </dgm:t>
    </dgm:pt>
    <dgm:pt modelId="{D5EA4877-A406-4780-A4E0-389F7494C449}" type="sibTrans" cxnId="{2F87249B-F38A-45AD-9B09-5ED4A6F6D817}">
      <dgm:prSet/>
      <dgm:spPr/>
      <dgm:t>
        <a:bodyPr/>
        <a:lstStyle/>
        <a:p>
          <a:endParaRPr lang="es-ES"/>
        </a:p>
      </dgm:t>
    </dgm:pt>
    <dgm:pt modelId="{C9B7E275-4378-4B05-A101-27CFD341663B}" type="pres">
      <dgm:prSet presAssocID="{B1F570E1-331B-47AA-A831-CBB2A9D7BC90}" presName="cycle" presStyleCnt="0">
        <dgm:presLayoutVars>
          <dgm:dir/>
          <dgm:resizeHandles val="exact"/>
        </dgm:presLayoutVars>
      </dgm:prSet>
      <dgm:spPr/>
      <dgm:t>
        <a:bodyPr/>
        <a:lstStyle/>
        <a:p>
          <a:endParaRPr lang="es-ES"/>
        </a:p>
      </dgm:t>
    </dgm:pt>
    <dgm:pt modelId="{5C75312C-3509-4DF3-81FD-1EC9FDB49E40}" type="pres">
      <dgm:prSet presAssocID="{0B49FEDE-9FCE-4556-84BA-C4BE2997E8DE}" presName="node" presStyleLbl="node1" presStyleIdx="0" presStyleCnt="5" custScaleX="169570" custScaleY="124054" custRadScaleRad="92032" custRadScaleInc="5393">
        <dgm:presLayoutVars>
          <dgm:bulletEnabled val="1"/>
        </dgm:presLayoutVars>
      </dgm:prSet>
      <dgm:spPr/>
      <dgm:t>
        <a:bodyPr/>
        <a:lstStyle/>
        <a:p>
          <a:endParaRPr lang="es-ES"/>
        </a:p>
      </dgm:t>
    </dgm:pt>
    <dgm:pt modelId="{74BB42CF-856B-4AAD-8856-A46738864935}" type="pres">
      <dgm:prSet presAssocID="{0B49FEDE-9FCE-4556-84BA-C4BE2997E8DE}" presName="spNode" presStyleCnt="0"/>
      <dgm:spPr/>
    </dgm:pt>
    <dgm:pt modelId="{A3DB62A4-2EF5-40A5-8749-017EE2556566}" type="pres">
      <dgm:prSet presAssocID="{60F297A0-8537-41ED-B381-23B418122994}" presName="sibTrans" presStyleLbl="sibTrans1D1" presStyleIdx="0" presStyleCnt="5"/>
      <dgm:spPr/>
      <dgm:t>
        <a:bodyPr/>
        <a:lstStyle/>
        <a:p>
          <a:endParaRPr lang="es-ES"/>
        </a:p>
      </dgm:t>
    </dgm:pt>
    <dgm:pt modelId="{934B53D0-9079-40D2-AA0B-A14F42E5F129}" type="pres">
      <dgm:prSet presAssocID="{AB457589-7377-4F4F-A766-0EA1B7630F55}" presName="node" presStyleLbl="node1" presStyleIdx="1" presStyleCnt="5" custScaleX="188172" custScaleY="156429" custRadScaleRad="107272" custRadScaleInc="30077">
        <dgm:presLayoutVars>
          <dgm:bulletEnabled val="1"/>
        </dgm:presLayoutVars>
      </dgm:prSet>
      <dgm:spPr/>
      <dgm:t>
        <a:bodyPr/>
        <a:lstStyle/>
        <a:p>
          <a:endParaRPr lang="es-ES"/>
        </a:p>
      </dgm:t>
    </dgm:pt>
    <dgm:pt modelId="{CC3B3FAF-C2EC-4402-AC92-F428FDD711B2}" type="pres">
      <dgm:prSet presAssocID="{AB457589-7377-4F4F-A766-0EA1B7630F55}" presName="spNode" presStyleCnt="0"/>
      <dgm:spPr/>
    </dgm:pt>
    <dgm:pt modelId="{9AFBBD0B-66AE-478D-9FF3-840BB44AFEDF}" type="pres">
      <dgm:prSet presAssocID="{850831AA-DF9D-4018-AA25-9A548A658DA9}" presName="sibTrans" presStyleLbl="sibTrans1D1" presStyleIdx="1" presStyleCnt="5"/>
      <dgm:spPr/>
      <dgm:t>
        <a:bodyPr/>
        <a:lstStyle/>
        <a:p>
          <a:endParaRPr lang="es-ES"/>
        </a:p>
      </dgm:t>
    </dgm:pt>
    <dgm:pt modelId="{34E1A6B3-1154-4D1D-AEE8-F528E2B51C57}" type="pres">
      <dgm:prSet presAssocID="{C4E7C2FF-FD56-42B1-BA62-502137EE0858}" presName="node" presStyleLbl="node1" presStyleIdx="2" presStyleCnt="5" custScaleX="179321" custScaleY="143483" custRadScaleRad="92610" custRadScaleInc="-53515">
        <dgm:presLayoutVars>
          <dgm:bulletEnabled val="1"/>
        </dgm:presLayoutVars>
      </dgm:prSet>
      <dgm:spPr/>
      <dgm:t>
        <a:bodyPr/>
        <a:lstStyle/>
        <a:p>
          <a:endParaRPr lang="es-ES"/>
        </a:p>
      </dgm:t>
    </dgm:pt>
    <dgm:pt modelId="{1B09A2EB-4CE4-4E67-81A8-5BC98C45E3FD}" type="pres">
      <dgm:prSet presAssocID="{C4E7C2FF-FD56-42B1-BA62-502137EE0858}" presName="spNode" presStyleCnt="0"/>
      <dgm:spPr/>
    </dgm:pt>
    <dgm:pt modelId="{BBD1931B-9B2F-4B0F-8402-D2A2CDE2CC60}" type="pres">
      <dgm:prSet presAssocID="{2F8FF263-FADE-4B5C-A5BD-17EE216811B9}" presName="sibTrans" presStyleLbl="sibTrans1D1" presStyleIdx="2" presStyleCnt="5"/>
      <dgm:spPr/>
      <dgm:t>
        <a:bodyPr/>
        <a:lstStyle/>
        <a:p>
          <a:endParaRPr lang="es-ES"/>
        </a:p>
      </dgm:t>
    </dgm:pt>
    <dgm:pt modelId="{ED4B4C9A-70F8-4975-9D93-C8016E8C80D3}" type="pres">
      <dgm:prSet presAssocID="{8DA9C1F5-F226-4A19-BDAC-B2988BCD7828}" presName="node" presStyleLbl="node1" presStyleIdx="3" presStyleCnt="5" custScaleX="183934" custScaleY="152346" custRadScaleRad="100192" custRadScaleInc="77795">
        <dgm:presLayoutVars>
          <dgm:bulletEnabled val="1"/>
        </dgm:presLayoutVars>
      </dgm:prSet>
      <dgm:spPr/>
      <dgm:t>
        <a:bodyPr/>
        <a:lstStyle/>
        <a:p>
          <a:endParaRPr lang="es-ES"/>
        </a:p>
      </dgm:t>
    </dgm:pt>
    <dgm:pt modelId="{DCA1D4F2-07AE-4A86-8E9B-B22EF114FF9C}" type="pres">
      <dgm:prSet presAssocID="{8DA9C1F5-F226-4A19-BDAC-B2988BCD7828}" presName="spNode" presStyleCnt="0"/>
      <dgm:spPr/>
    </dgm:pt>
    <dgm:pt modelId="{29FA6236-6EA7-491C-8A1B-C0BF619381BB}" type="pres">
      <dgm:prSet presAssocID="{491E58D7-65B4-48CE-885C-21F72781BF28}" presName="sibTrans" presStyleLbl="sibTrans1D1" presStyleIdx="3" presStyleCnt="5"/>
      <dgm:spPr/>
      <dgm:t>
        <a:bodyPr/>
        <a:lstStyle/>
        <a:p>
          <a:endParaRPr lang="es-ES"/>
        </a:p>
      </dgm:t>
    </dgm:pt>
    <dgm:pt modelId="{7CE458D3-B769-4EAE-A839-E0BEFAACC6C1}" type="pres">
      <dgm:prSet presAssocID="{76422A9D-609A-4CEB-99FA-2453F88A858D}" presName="node" presStyleLbl="node1" presStyleIdx="4" presStyleCnt="5" custScaleX="177375" custScaleY="143978" custRadScaleRad="108555" custRadScaleInc="-17107">
        <dgm:presLayoutVars>
          <dgm:bulletEnabled val="1"/>
        </dgm:presLayoutVars>
      </dgm:prSet>
      <dgm:spPr/>
      <dgm:t>
        <a:bodyPr/>
        <a:lstStyle/>
        <a:p>
          <a:endParaRPr lang="es-ES"/>
        </a:p>
      </dgm:t>
    </dgm:pt>
    <dgm:pt modelId="{B605717C-CC90-4AEF-B2EE-F82F1866FF05}" type="pres">
      <dgm:prSet presAssocID="{76422A9D-609A-4CEB-99FA-2453F88A858D}" presName="spNode" presStyleCnt="0"/>
      <dgm:spPr/>
    </dgm:pt>
    <dgm:pt modelId="{73981A66-2C80-4FF7-A706-D65C0B8D0D36}" type="pres">
      <dgm:prSet presAssocID="{D5EA4877-A406-4780-A4E0-389F7494C449}" presName="sibTrans" presStyleLbl="sibTrans1D1" presStyleIdx="4" presStyleCnt="5"/>
      <dgm:spPr/>
      <dgm:t>
        <a:bodyPr/>
        <a:lstStyle/>
        <a:p>
          <a:endParaRPr lang="es-ES"/>
        </a:p>
      </dgm:t>
    </dgm:pt>
  </dgm:ptLst>
  <dgm:cxnLst>
    <dgm:cxn modelId="{8EF7530D-C54E-4262-9476-47C7C89A00ED}" type="presOf" srcId="{76422A9D-609A-4CEB-99FA-2453F88A858D}" destId="{7CE458D3-B769-4EAE-A839-E0BEFAACC6C1}" srcOrd="0" destOrd="0" presId="urn:microsoft.com/office/officeart/2005/8/layout/cycle5"/>
    <dgm:cxn modelId="{5325F20E-A812-4F43-8051-FDC616319155}" srcId="{B1F570E1-331B-47AA-A831-CBB2A9D7BC90}" destId="{AB457589-7377-4F4F-A766-0EA1B7630F55}" srcOrd="1" destOrd="0" parTransId="{DD4F1C6C-F83C-4FEA-A37B-0B269C61A450}" sibTransId="{850831AA-DF9D-4018-AA25-9A548A658DA9}"/>
    <dgm:cxn modelId="{4A9E46E9-1730-4C7E-92D8-F46A5FB67F83}" type="presOf" srcId="{2F8FF263-FADE-4B5C-A5BD-17EE216811B9}" destId="{BBD1931B-9B2F-4B0F-8402-D2A2CDE2CC60}" srcOrd="0" destOrd="0" presId="urn:microsoft.com/office/officeart/2005/8/layout/cycle5"/>
    <dgm:cxn modelId="{ECD52B33-CB9E-4C7E-A1A9-69B8DBB2694E}" type="presOf" srcId="{0B49FEDE-9FCE-4556-84BA-C4BE2997E8DE}" destId="{5C75312C-3509-4DF3-81FD-1EC9FDB49E40}" srcOrd="0" destOrd="0" presId="urn:microsoft.com/office/officeart/2005/8/layout/cycle5"/>
    <dgm:cxn modelId="{03E1134F-AEA3-451D-BF53-E998CAC1B561}" type="presOf" srcId="{D5EA4877-A406-4780-A4E0-389F7494C449}" destId="{73981A66-2C80-4FF7-A706-D65C0B8D0D36}" srcOrd="0" destOrd="0" presId="urn:microsoft.com/office/officeart/2005/8/layout/cycle5"/>
    <dgm:cxn modelId="{925781EB-8A41-4A80-97A7-A632F53E84FB}" srcId="{B1F570E1-331B-47AA-A831-CBB2A9D7BC90}" destId="{C4E7C2FF-FD56-42B1-BA62-502137EE0858}" srcOrd="2" destOrd="0" parTransId="{8E34CD84-E9ED-4B76-8C26-D351C176C4BB}" sibTransId="{2F8FF263-FADE-4B5C-A5BD-17EE216811B9}"/>
    <dgm:cxn modelId="{89F22ABB-D482-4C72-A4C1-6BE3B96AD51C}" type="presOf" srcId="{AB457589-7377-4F4F-A766-0EA1B7630F55}" destId="{934B53D0-9079-40D2-AA0B-A14F42E5F129}" srcOrd="0" destOrd="0" presId="urn:microsoft.com/office/officeart/2005/8/layout/cycle5"/>
    <dgm:cxn modelId="{2911FA0A-EDFE-49F2-9F31-B66808FD2C01}" type="presOf" srcId="{491E58D7-65B4-48CE-885C-21F72781BF28}" destId="{29FA6236-6EA7-491C-8A1B-C0BF619381BB}" srcOrd="0" destOrd="0" presId="urn:microsoft.com/office/officeart/2005/8/layout/cycle5"/>
    <dgm:cxn modelId="{565EB2B0-F99B-44B9-92DB-BFFE3003A0AE}" type="presOf" srcId="{60F297A0-8537-41ED-B381-23B418122994}" destId="{A3DB62A4-2EF5-40A5-8749-017EE2556566}" srcOrd="0" destOrd="0" presId="urn:microsoft.com/office/officeart/2005/8/layout/cycle5"/>
    <dgm:cxn modelId="{8ACF684F-EB98-450D-AE22-7C50EECA5AF6}" type="presOf" srcId="{C4E7C2FF-FD56-42B1-BA62-502137EE0858}" destId="{34E1A6B3-1154-4D1D-AEE8-F528E2B51C57}" srcOrd="0" destOrd="0" presId="urn:microsoft.com/office/officeart/2005/8/layout/cycle5"/>
    <dgm:cxn modelId="{310DB2A8-3A71-4D2E-8CED-E63241948A31}" srcId="{B1F570E1-331B-47AA-A831-CBB2A9D7BC90}" destId="{8DA9C1F5-F226-4A19-BDAC-B2988BCD7828}" srcOrd="3" destOrd="0" parTransId="{9EA2C68A-5231-4430-90D6-3014859F5D5B}" sibTransId="{491E58D7-65B4-48CE-885C-21F72781BF28}"/>
    <dgm:cxn modelId="{2F87249B-F38A-45AD-9B09-5ED4A6F6D817}" srcId="{B1F570E1-331B-47AA-A831-CBB2A9D7BC90}" destId="{76422A9D-609A-4CEB-99FA-2453F88A858D}" srcOrd="4" destOrd="0" parTransId="{0E051C75-11AC-4D17-BD32-5F16458493DB}" sibTransId="{D5EA4877-A406-4780-A4E0-389F7494C449}"/>
    <dgm:cxn modelId="{AFFAFEAC-2ACC-45D9-A05D-6A42223DCFF2}" srcId="{B1F570E1-331B-47AA-A831-CBB2A9D7BC90}" destId="{0B49FEDE-9FCE-4556-84BA-C4BE2997E8DE}" srcOrd="0" destOrd="0" parTransId="{CF5A09FD-5C70-473D-B994-99804B94328E}" sibTransId="{60F297A0-8537-41ED-B381-23B418122994}"/>
    <dgm:cxn modelId="{75A7E5CE-4196-497D-B608-D9F9C7A51EA6}" type="presOf" srcId="{8DA9C1F5-F226-4A19-BDAC-B2988BCD7828}" destId="{ED4B4C9A-70F8-4975-9D93-C8016E8C80D3}" srcOrd="0" destOrd="0" presId="urn:microsoft.com/office/officeart/2005/8/layout/cycle5"/>
    <dgm:cxn modelId="{499E11C7-D734-4E75-ABB4-A6B711F7DD21}" type="presOf" srcId="{850831AA-DF9D-4018-AA25-9A548A658DA9}" destId="{9AFBBD0B-66AE-478D-9FF3-840BB44AFEDF}" srcOrd="0" destOrd="0" presId="urn:microsoft.com/office/officeart/2005/8/layout/cycle5"/>
    <dgm:cxn modelId="{E6F2ED61-6483-4DC8-8D29-4B4CFDF6F387}" type="presOf" srcId="{B1F570E1-331B-47AA-A831-CBB2A9D7BC90}" destId="{C9B7E275-4378-4B05-A101-27CFD341663B}" srcOrd="0" destOrd="0" presId="urn:microsoft.com/office/officeart/2005/8/layout/cycle5"/>
    <dgm:cxn modelId="{D4FCBCC3-661C-4FC0-A205-D26DEBC6F2D3}" type="presParOf" srcId="{C9B7E275-4378-4B05-A101-27CFD341663B}" destId="{5C75312C-3509-4DF3-81FD-1EC9FDB49E40}" srcOrd="0" destOrd="0" presId="urn:microsoft.com/office/officeart/2005/8/layout/cycle5"/>
    <dgm:cxn modelId="{6A5FCE3F-9846-4224-A288-66D6629046C4}" type="presParOf" srcId="{C9B7E275-4378-4B05-A101-27CFD341663B}" destId="{74BB42CF-856B-4AAD-8856-A46738864935}" srcOrd="1" destOrd="0" presId="urn:microsoft.com/office/officeart/2005/8/layout/cycle5"/>
    <dgm:cxn modelId="{9BB16DC7-41AA-4A0C-9A68-1132CC4825B6}" type="presParOf" srcId="{C9B7E275-4378-4B05-A101-27CFD341663B}" destId="{A3DB62A4-2EF5-40A5-8749-017EE2556566}" srcOrd="2" destOrd="0" presId="urn:microsoft.com/office/officeart/2005/8/layout/cycle5"/>
    <dgm:cxn modelId="{2DAFCF59-4F81-46F5-9FF9-DFBDF0D65740}" type="presParOf" srcId="{C9B7E275-4378-4B05-A101-27CFD341663B}" destId="{934B53D0-9079-40D2-AA0B-A14F42E5F129}" srcOrd="3" destOrd="0" presId="urn:microsoft.com/office/officeart/2005/8/layout/cycle5"/>
    <dgm:cxn modelId="{C62D254E-B6CC-408F-BEF5-E5AAB520E87B}" type="presParOf" srcId="{C9B7E275-4378-4B05-A101-27CFD341663B}" destId="{CC3B3FAF-C2EC-4402-AC92-F428FDD711B2}" srcOrd="4" destOrd="0" presId="urn:microsoft.com/office/officeart/2005/8/layout/cycle5"/>
    <dgm:cxn modelId="{63DD4CC3-A021-4366-A5FD-B94E0AFFB7CE}" type="presParOf" srcId="{C9B7E275-4378-4B05-A101-27CFD341663B}" destId="{9AFBBD0B-66AE-478D-9FF3-840BB44AFEDF}" srcOrd="5" destOrd="0" presId="urn:microsoft.com/office/officeart/2005/8/layout/cycle5"/>
    <dgm:cxn modelId="{37AE3B6F-1503-4EC5-B893-89D219359BA3}" type="presParOf" srcId="{C9B7E275-4378-4B05-A101-27CFD341663B}" destId="{34E1A6B3-1154-4D1D-AEE8-F528E2B51C57}" srcOrd="6" destOrd="0" presId="urn:microsoft.com/office/officeart/2005/8/layout/cycle5"/>
    <dgm:cxn modelId="{CC8593CF-7005-4D5E-B73C-6969408278B1}" type="presParOf" srcId="{C9B7E275-4378-4B05-A101-27CFD341663B}" destId="{1B09A2EB-4CE4-4E67-81A8-5BC98C45E3FD}" srcOrd="7" destOrd="0" presId="urn:microsoft.com/office/officeart/2005/8/layout/cycle5"/>
    <dgm:cxn modelId="{92C9388B-4800-411A-A18E-F3F58228E2A2}" type="presParOf" srcId="{C9B7E275-4378-4B05-A101-27CFD341663B}" destId="{BBD1931B-9B2F-4B0F-8402-D2A2CDE2CC60}" srcOrd="8" destOrd="0" presId="urn:microsoft.com/office/officeart/2005/8/layout/cycle5"/>
    <dgm:cxn modelId="{21AB0555-7D34-424A-BEC7-AD6C1E55989B}" type="presParOf" srcId="{C9B7E275-4378-4B05-A101-27CFD341663B}" destId="{ED4B4C9A-70F8-4975-9D93-C8016E8C80D3}" srcOrd="9" destOrd="0" presId="urn:microsoft.com/office/officeart/2005/8/layout/cycle5"/>
    <dgm:cxn modelId="{377EB3A9-B7B1-4A56-B21E-81C3CACCEA20}" type="presParOf" srcId="{C9B7E275-4378-4B05-A101-27CFD341663B}" destId="{DCA1D4F2-07AE-4A86-8E9B-B22EF114FF9C}" srcOrd="10" destOrd="0" presId="urn:microsoft.com/office/officeart/2005/8/layout/cycle5"/>
    <dgm:cxn modelId="{E077E483-5D52-4FEA-88DA-CCA0BD05F11B}" type="presParOf" srcId="{C9B7E275-4378-4B05-A101-27CFD341663B}" destId="{29FA6236-6EA7-491C-8A1B-C0BF619381BB}" srcOrd="11" destOrd="0" presId="urn:microsoft.com/office/officeart/2005/8/layout/cycle5"/>
    <dgm:cxn modelId="{49A44D91-BCEF-4A8C-936A-B1829675610E}" type="presParOf" srcId="{C9B7E275-4378-4B05-A101-27CFD341663B}" destId="{7CE458D3-B769-4EAE-A839-E0BEFAACC6C1}" srcOrd="12" destOrd="0" presId="urn:microsoft.com/office/officeart/2005/8/layout/cycle5"/>
    <dgm:cxn modelId="{9B9F4762-7EBF-472F-AD66-D17CCB65CB32}" type="presParOf" srcId="{C9B7E275-4378-4B05-A101-27CFD341663B}" destId="{B605717C-CC90-4AEF-B2EE-F82F1866FF05}" srcOrd="13" destOrd="0" presId="urn:microsoft.com/office/officeart/2005/8/layout/cycle5"/>
    <dgm:cxn modelId="{33D2324A-A5E9-4A3A-AD6A-871A71D30D9A}" type="presParOf" srcId="{C9B7E275-4378-4B05-A101-27CFD341663B}" destId="{73981A66-2C80-4FF7-A706-D65C0B8D0D36}"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0AE4FDF-6D3A-43AC-9642-9DC06EF271E5}" type="doc">
      <dgm:prSet loTypeId="urn:microsoft.com/office/officeart/2005/8/layout/vList4" loCatId="list" qsTypeId="urn:microsoft.com/office/officeart/2005/8/quickstyle/simple1" qsCatId="simple" csTypeId="urn:microsoft.com/office/officeart/2005/8/colors/colorful5" csCatId="colorful" phldr="1"/>
      <dgm:spPr/>
      <dgm:t>
        <a:bodyPr/>
        <a:lstStyle/>
        <a:p>
          <a:endParaRPr lang="es-ES"/>
        </a:p>
      </dgm:t>
    </dgm:pt>
    <dgm:pt modelId="{22915880-65FE-4EE5-B2F0-FBB92665BCAC}">
      <dgm:prSet phldrT="[Texto]"/>
      <dgm:spPr/>
      <dgm:t>
        <a:bodyPr/>
        <a:lstStyle/>
        <a:p>
          <a:r>
            <a:rPr lang="es-ES" dirty="0" smtClean="0"/>
            <a:t>Integra aprendizajes con actividades del ahorro en la vida cotidiana. </a:t>
          </a:r>
          <a:endParaRPr lang="en-US" dirty="0" smtClean="0"/>
        </a:p>
        <a:p>
          <a:r>
            <a:rPr lang="en-US" dirty="0" smtClean="0">
              <a:sym typeface="Symbol" panose="05050102010706020507" pitchFamily="18" charset="2"/>
            </a:rPr>
            <a:t></a:t>
          </a:r>
          <a:r>
            <a:rPr lang="es-ES" dirty="0" smtClean="0"/>
            <a:t> Permite formar a los niños y niñas en valores hacia el ahorro y el buen manejo del dinero.</a:t>
          </a:r>
          <a:endParaRPr lang="en-US" dirty="0" smtClean="0"/>
        </a:p>
        <a:p>
          <a:r>
            <a:rPr lang="en-US" dirty="0" smtClean="0">
              <a:sym typeface="Symbol" panose="05050102010706020507" pitchFamily="18" charset="2"/>
            </a:rPr>
            <a:t></a:t>
          </a:r>
          <a:r>
            <a:rPr lang="es-ES" dirty="0" smtClean="0"/>
            <a:t> Integra sus conocimientos con otros </a:t>
          </a:r>
          <a:r>
            <a:rPr lang="es-ES" dirty="0" err="1" smtClean="0"/>
            <a:t>presaberes</a:t>
          </a:r>
          <a:r>
            <a:rPr lang="es-ES" dirty="0" smtClean="0"/>
            <a:t> de otras asignaturas</a:t>
          </a:r>
          <a:endParaRPr lang="es-ES" dirty="0"/>
        </a:p>
      </dgm:t>
    </dgm:pt>
    <dgm:pt modelId="{DDEEA699-12B9-4AEE-9B80-5CDFFF337F8B}" type="parTrans" cxnId="{E7873B65-4344-4163-97B9-59FA2CA46540}">
      <dgm:prSet/>
      <dgm:spPr/>
      <dgm:t>
        <a:bodyPr/>
        <a:lstStyle/>
        <a:p>
          <a:endParaRPr lang="es-ES"/>
        </a:p>
      </dgm:t>
    </dgm:pt>
    <dgm:pt modelId="{1B9F194E-C675-47B4-8B76-9722736D6B9C}" type="sibTrans" cxnId="{E7873B65-4344-4163-97B9-59FA2CA46540}">
      <dgm:prSet/>
      <dgm:spPr/>
      <dgm:t>
        <a:bodyPr/>
        <a:lstStyle/>
        <a:p>
          <a:endParaRPr lang="es-ES"/>
        </a:p>
      </dgm:t>
    </dgm:pt>
    <dgm:pt modelId="{4CE0DA7B-7D96-4FE1-9FCB-08E24BFB21FC}">
      <dgm:prSet phldrT="[Texto]"/>
      <dgm:spPr/>
      <dgm:t>
        <a:bodyPr/>
        <a:lstStyle/>
        <a:p>
          <a:r>
            <a:rPr lang="es-ES" sz="2200" dirty="0" smtClean="0"/>
            <a:t>Integra actividades transversales con otras asignaturas.</a:t>
          </a:r>
        </a:p>
        <a:p>
          <a:r>
            <a:rPr lang="es-ES" sz="2200" dirty="0" smtClean="0"/>
            <a:t>Impacto de las actividades en la comunidad educativa.</a:t>
          </a:r>
          <a:endParaRPr lang="es-ES" sz="2200" dirty="0"/>
        </a:p>
      </dgm:t>
    </dgm:pt>
    <dgm:pt modelId="{68D1CF06-11BB-4A0E-90AA-4B0EFBC2959B}" type="parTrans" cxnId="{674BB6FC-968F-4119-952A-411A29989B49}">
      <dgm:prSet/>
      <dgm:spPr/>
      <dgm:t>
        <a:bodyPr/>
        <a:lstStyle/>
        <a:p>
          <a:endParaRPr lang="es-ES"/>
        </a:p>
      </dgm:t>
    </dgm:pt>
    <dgm:pt modelId="{E6828095-75C4-481B-9142-A99BD6E23E52}" type="sibTrans" cxnId="{674BB6FC-968F-4119-952A-411A29989B49}">
      <dgm:prSet/>
      <dgm:spPr/>
      <dgm:t>
        <a:bodyPr/>
        <a:lstStyle/>
        <a:p>
          <a:endParaRPr lang="es-ES"/>
        </a:p>
      </dgm:t>
    </dgm:pt>
    <dgm:pt modelId="{649C6048-0BB1-4D5E-B0A8-72CA51EF7B1F}">
      <dgm:prSet phldrT="[Texto]" custT="1"/>
      <dgm:spPr/>
      <dgm:t>
        <a:bodyPr/>
        <a:lstStyle/>
        <a:p>
          <a:r>
            <a:rPr lang="es-ES" sz="2400" dirty="0" smtClean="0"/>
            <a:t>Valora y concientiza a los estudiantes sobre el ahorro y buen uso de los recursos naturales</a:t>
          </a:r>
          <a:endParaRPr lang="es-ES" sz="2400" dirty="0"/>
        </a:p>
      </dgm:t>
    </dgm:pt>
    <dgm:pt modelId="{5FB65434-A9F0-409E-AFB3-1407D6EE4AEF}" type="parTrans" cxnId="{D212C1DE-CD6A-422F-9D4A-2131D711662D}">
      <dgm:prSet/>
      <dgm:spPr/>
      <dgm:t>
        <a:bodyPr/>
        <a:lstStyle/>
        <a:p>
          <a:endParaRPr lang="es-ES"/>
        </a:p>
      </dgm:t>
    </dgm:pt>
    <dgm:pt modelId="{C52EEF83-7E7F-4AA1-9FB7-34B0D0DBE30F}" type="sibTrans" cxnId="{D212C1DE-CD6A-422F-9D4A-2131D711662D}">
      <dgm:prSet/>
      <dgm:spPr/>
      <dgm:t>
        <a:bodyPr/>
        <a:lstStyle/>
        <a:p>
          <a:endParaRPr lang="es-ES"/>
        </a:p>
      </dgm:t>
    </dgm:pt>
    <dgm:pt modelId="{6579D17C-1718-4E3F-8208-F0618156743B}">
      <dgm:prSet phldrT="[Texto]" custT="1"/>
      <dgm:spPr/>
      <dgm:t>
        <a:bodyPr/>
        <a:lstStyle/>
        <a:p>
          <a:endParaRPr lang="es-ES" sz="2400" dirty="0"/>
        </a:p>
      </dgm:t>
    </dgm:pt>
    <dgm:pt modelId="{E4BFC9CA-0301-4FBE-8FC1-E6E80E91B66D}" type="parTrans" cxnId="{BB5E5D43-016D-4D50-AE4F-EF65DBBC0C4E}">
      <dgm:prSet/>
      <dgm:spPr/>
    </dgm:pt>
    <dgm:pt modelId="{BB1759AF-3D57-4BA6-A9A7-E96A0A8C7CD1}" type="sibTrans" cxnId="{BB5E5D43-016D-4D50-AE4F-EF65DBBC0C4E}">
      <dgm:prSet/>
      <dgm:spPr/>
    </dgm:pt>
    <dgm:pt modelId="{C52F975A-B25E-4BEE-963F-1319B2F14BB9}" type="pres">
      <dgm:prSet presAssocID="{90AE4FDF-6D3A-43AC-9642-9DC06EF271E5}" presName="linear" presStyleCnt="0">
        <dgm:presLayoutVars>
          <dgm:dir/>
          <dgm:resizeHandles val="exact"/>
        </dgm:presLayoutVars>
      </dgm:prSet>
      <dgm:spPr/>
      <dgm:t>
        <a:bodyPr/>
        <a:lstStyle/>
        <a:p>
          <a:endParaRPr lang="es-ES"/>
        </a:p>
      </dgm:t>
    </dgm:pt>
    <dgm:pt modelId="{D15B2268-A250-433E-9E43-E6332DC712F2}" type="pres">
      <dgm:prSet presAssocID="{22915880-65FE-4EE5-B2F0-FBB92665BCAC}" presName="comp" presStyleCnt="0"/>
      <dgm:spPr/>
    </dgm:pt>
    <dgm:pt modelId="{974F55C7-AC2D-4E2D-AF37-DF520494613E}" type="pres">
      <dgm:prSet presAssocID="{22915880-65FE-4EE5-B2F0-FBB92665BCAC}" presName="box" presStyleLbl="node1" presStyleIdx="0" presStyleCnt="2"/>
      <dgm:spPr/>
      <dgm:t>
        <a:bodyPr/>
        <a:lstStyle/>
        <a:p>
          <a:endParaRPr lang="es-ES"/>
        </a:p>
      </dgm:t>
    </dgm:pt>
    <dgm:pt modelId="{247813DD-0988-46CC-8CD1-0A105D9B94C4}" type="pres">
      <dgm:prSet presAssocID="{22915880-65FE-4EE5-B2F0-FBB92665BCAC}" presName="img" presStyleLbl="fgImgPlace1" presStyleIdx="0" presStyleCnt="2" custScaleX="93068" custScaleY="116813" custLinFactNeighborX="-5191" custLinFactNeighborY="-464"/>
      <dgm:spPr>
        <a:blipFill rotWithShape="1">
          <a:blip xmlns:r="http://schemas.openxmlformats.org/officeDocument/2006/relationships" r:embed="rId1"/>
          <a:stretch>
            <a:fillRect/>
          </a:stretch>
        </a:blipFill>
      </dgm:spPr>
    </dgm:pt>
    <dgm:pt modelId="{707F098B-D6F4-49EC-AD03-EB8CD6031EDE}" type="pres">
      <dgm:prSet presAssocID="{22915880-65FE-4EE5-B2F0-FBB92665BCAC}" presName="text" presStyleLbl="node1" presStyleIdx="0" presStyleCnt="2">
        <dgm:presLayoutVars>
          <dgm:bulletEnabled val="1"/>
        </dgm:presLayoutVars>
      </dgm:prSet>
      <dgm:spPr/>
      <dgm:t>
        <a:bodyPr/>
        <a:lstStyle/>
        <a:p>
          <a:endParaRPr lang="es-ES"/>
        </a:p>
      </dgm:t>
    </dgm:pt>
    <dgm:pt modelId="{E239665B-D37E-4D9E-B386-EA583C0959BB}" type="pres">
      <dgm:prSet presAssocID="{1B9F194E-C675-47B4-8B76-9722736D6B9C}" presName="spacer" presStyleCnt="0"/>
      <dgm:spPr/>
    </dgm:pt>
    <dgm:pt modelId="{60FB3D6A-8967-4626-867B-2D50BD3A6E1D}" type="pres">
      <dgm:prSet presAssocID="{4CE0DA7B-7D96-4FE1-9FCB-08E24BFB21FC}" presName="comp" presStyleCnt="0"/>
      <dgm:spPr/>
    </dgm:pt>
    <dgm:pt modelId="{68BF9DED-A625-46A4-AC0B-8D14C3E9BE47}" type="pres">
      <dgm:prSet presAssocID="{4CE0DA7B-7D96-4FE1-9FCB-08E24BFB21FC}" presName="box" presStyleLbl="node1" presStyleIdx="1" presStyleCnt="2"/>
      <dgm:spPr/>
      <dgm:t>
        <a:bodyPr/>
        <a:lstStyle/>
        <a:p>
          <a:endParaRPr lang="es-ES"/>
        </a:p>
      </dgm:t>
    </dgm:pt>
    <dgm:pt modelId="{AA27A675-141A-4C3D-9BE0-BD2A2306FF7D}" type="pres">
      <dgm:prSet presAssocID="{4CE0DA7B-7D96-4FE1-9FCB-08E24BFB21FC}" presName="img" presStyleLbl="fgImgPlace1" presStyleIdx="1" presStyleCnt="2" custScaleX="95613" custScaleY="108189" custLinFactNeighborX="-8114" custLinFactNeighborY="-1815"/>
      <dgm:spPr>
        <a:blipFill rotWithShape="1">
          <a:blip xmlns:r="http://schemas.openxmlformats.org/officeDocument/2006/relationships" r:embed="rId2"/>
          <a:stretch>
            <a:fillRect/>
          </a:stretch>
        </a:blipFill>
      </dgm:spPr>
    </dgm:pt>
    <dgm:pt modelId="{755B777E-6CA2-4C22-A53B-024EDC7F4A71}" type="pres">
      <dgm:prSet presAssocID="{4CE0DA7B-7D96-4FE1-9FCB-08E24BFB21FC}" presName="text" presStyleLbl="node1" presStyleIdx="1" presStyleCnt="2">
        <dgm:presLayoutVars>
          <dgm:bulletEnabled val="1"/>
        </dgm:presLayoutVars>
      </dgm:prSet>
      <dgm:spPr/>
      <dgm:t>
        <a:bodyPr/>
        <a:lstStyle/>
        <a:p>
          <a:endParaRPr lang="es-ES"/>
        </a:p>
      </dgm:t>
    </dgm:pt>
  </dgm:ptLst>
  <dgm:cxnLst>
    <dgm:cxn modelId="{674BB6FC-968F-4119-952A-411A29989B49}" srcId="{90AE4FDF-6D3A-43AC-9642-9DC06EF271E5}" destId="{4CE0DA7B-7D96-4FE1-9FCB-08E24BFB21FC}" srcOrd="1" destOrd="0" parTransId="{68D1CF06-11BB-4A0E-90AA-4B0EFBC2959B}" sibTransId="{E6828095-75C4-481B-9142-A99BD6E23E52}"/>
    <dgm:cxn modelId="{E7873B65-4344-4163-97B9-59FA2CA46540}" srcId="{90AE4FDF-6D3A-43AC-9642-9DC06EF271E5}" destId="{22915880-65FE-4EE5-B2F0-FBB92665BCAC}" srcOrd="0" destOrd="0" parTransId="{DDEEA699-12B9-4AEE-9B80-5CDFFF337F8B}" sibTransId="{1B9F194E-C675-47B4-8B76-9722736D6B9C}"/>
    <dgm:cxn modelId="{E3EC2CA2-5616-443D-9651-194DC03EB2EF}" type="presOf" srcId="{649C6048-0BB1-4D5E-B0A8-72CA51EF7B1F}" destId="{755B777E-6CA2-4C22-A53B-024EDC7F4A71}" srcOrd="1" destOrd="1" presId="urn:microsoft.com/office/officeart/2005/8/layout/vList4"/>
    <dgm:cxn modelId="{144B1A3D-9BF4-42F2-B554-A525572C6573}" type="presOf" srcId="{22915880-65FE-4EE5-B2F0-FBB92665BCAC}" destId="{974F55C7-AC2D-4E2D-AF37-DF520494613E}" srcOrd="0" destOrd="0" presId="urn:microsoft.com/office/officeart/2005/8/layout/vList4"/>
    <dgm:cxn modelId="{AADCDEDB-258B-409E-AFBA-E87682A01160}" type="presOf" srcId="{4CE0DA7B-7D96-4FE1-9FCB-08E24BFB21FC}" destId="{755B777E-6CA2-4C22-A53B-024EDC7F4A71}" srcOrd="1" destOrd="0" presId="urn:microsoft.com/office/officeart/2005/8/layout/vList4"/>
    <dgm:cxn modelId="{10FE9C96-6179-47A1-B557-5E42C76C64F4}" type="presOf" srcId="{4CE0DA7B-7D96-4FE1-9FCB-08E24BFB21FC}" destId="{68BF9DED-A625-46A4-AC0B-8D14C3E9BE47}" srcOrd="0" destOrd="0" presId="urn:microsoft.com/office/officeart/2005/8/layout/vList4"/>
    <dgm:cxn modelId="{BB5E5D43-016D-4D50-AE4F-EF65DBBC0C4E}" srcId="{4CE0DA7B-7D96-4FE1-9FCB-08E24BFB21FC}" destId="{6579D17C-1718-4E3F-8208-F0618156743B}" srcOrd="1" destOrd="0" parTransId="{E4BFC9CA-0301-4FBE-8FC1-E6E80E91B66D}" sibTransId="{BB1759AF-3D57-4BA6-A9A7-E96A0A8C7CD1}"/>
    <dgm:cxn modelId="{1C9BA7D0-169F-4006-9E41-B581D7DC63A8}" type="presOf" srcId="{90AE4FDF-6D3A-43AC-9642-9DC06EF271E5}" destId="{C52F975A-B25E-4BEE-963F-1319B2F14BB9}" srcOrd="0" destOrd="0" presId="urn:microsoft.com/office/officeart/2005/8/layout/vList4"/>
    <dgm:cxn modelId="{7FC5DE44-817B-452E-9D86-D90B287E4AFB}" type="presOf" srcId="{649C6048-0BB1-4D5E-B0A8-72CA51EF7B1F}" destId="{68BF9DED-A625-46A4-AC0B-8D14C3E9BE47}" srcOrd="0" destOrd="1" presId="urn:microsoft.com/office/officeart/2005/8/layout/vList4"/>
    <dgm:cxn modelId="{93872E87-6F20-4F67-BEE4-81838F162F70}" type="presOf" srcId="{6579D17C-1718-4E3F-8208-F0618156743B}" destId="{68BF9DED-A625-46A4-AC0B-8D14C3E9BE47}" srcOrd="0" destOrd="2" presId="urn:microsoft.com/office/officeart/2005/8/layout/vList4"/>
    <dgm:cxn modelId="{D212C1DE-CD6A-422F-9D4A-2131D711662D}" srcId="{4CE0DA7B-7D96-4FE1-9FCB-08E24BFB21FC}" destId="{649C6048-0BB1-4D5E-B0A8-72CA51EF7B1F}" srcOrd="0" destOrd="0" parTransId="{5FB65434-A9F0-409E-AFB3-1407D6EE4AEF}" sibTransId="{C52EEF83-7E7F-4AA1-9FB7-34B0D0DBE30F}"/>
    <dgm:cxn modelId="{A244B019-FA92-4C06-9D98-A802FAC31AB7}" type="presOf" srcId="{6579D17C-1718-4E3F-8208-F0618156743B}" destId="{755B777E-6CA2-4C22-A53B-024EDC7F4A71}" srcOrd="1" destOrd="2" presId="urn:microsoft.com/office/officeart/2005/8/layout/vList4"/>
    <dgm:cxn modelId="{E867FDC4-CEB2-4C24-B098-90DE6A8A2054}" type="presOf" srcId="{22915880-65FE-4EE5-B2F0-FBB92665BCAC}" destId="{707F098B-D6F4-49EC-AD03-EB8CD6031EDE}" srcOrd="1" destOrd="0" presId="urn:microsoft.com/office/officeart/2005/8/layout/vList4"/>
    <dgm:cxn modelId="{18D50819-6264-42B5-B3C4-5C35E6D0FCA6}" type="presParOf" srcId="{C52F975A-B25E-4BEE-963F-1319B2F14BB9}" destId="{D15B2268-A250-433E-9E43-E6332DC712F2}" srcOrd="0" destOrd="0" presId="urn:microsoft.com/office/officeart/2005/8/layout/vList4"/>
    <dgm:cxn modelId="{0315FB73-7C6E-411A-920D-9A1A934EA580}" type="presParOf" srcId="{D15B2268-A250-433E-9E43-E6332DC712F2}" destId="{974F55C7-AC2D-4E2D-AF37-DF520494613E}" srcOrd="0" destOrd="0" presId="urn:microsoft.com/office/officeart/2005/8/layout/vList4"/>
    <dgm:cxn modelId="{98D7AD22-4C83-4FB8-A784-96B61611FB20}" type="presParOf" srcId="{D15B2268-A250-433E-9E43-E6332DC712F2}" destId="{247813DD-0988-46CC-8CD1-0A105D9B94C4}" srcOrd="1" destOrd="0" presId="urn:microsoft.com/office/officeart/2005/8/layout/vList4"/>
    <dgm:cxn modelId="{D0E45E43-CC4F-453D-BF8B-1E7C14C39C42}" type="presParOf" srcId="{D15B2268-A250-433E-9E43-E6332DC712F2}" destId="{707F098B-D6F4-49EC-AD03-EB8CD6031EDE}" srcOrd="2" destOrd="0" presId="urn:microsoft.com/office/officeart/2005/8/layout/vList4"/>
    <dgm:cxn modelId="{14E943E9-6622-474C-9F29-18614BBF55FE}" type="presParOf" srcId="{C52F975A-B25E-4BEE-963F-1319B2F14BB9}" destId="{E239665B-D37E-4D9E-B386-EA583C0959BB}" srcOrd="1" destOrd="0" presId="urn:microsoft.com/office/officeart/2005/8/layout/vList4"/>
    <dgm:cxn modelId="{DB385462-F65F-43C1-8CE7-6CA71CD1E35B}" type="presParOf" srcId="{C52F975A-B25E-4BEE-963F-1319B2F14BB9}" destId="{60FB3D6A-8967-4626-867B-2D50BD3A6E1D}" srcOrd="2" destOrd="0" presId="urn:microsoft.com/office/officeart/2005/8/layout/vList4"/>
    <dgm:cxn modelId="{278EF9E2-6F91-444F-9B83-937FB1C1897B}" type="presParOf" srcId="{60FB3D6A-8967-4626-867B-2D50BD3A6E1D}" destId="{68BF9DED-A625-46A4-AC0B-8D14C3E9BE47}" srcOrd="0" destOrd="0" presId="urn:microsoft.com/office/officeart/2005/8/layout/vList4"/>
    <dgm:cxn modelId="{32B39A89-D72E-45B6-B46A-73126253840C}" type="presParOf" srcId="{60FB3D6A-8967-4626-867B-2D50BD3A6E1D}" destId="{AA27A675-141A-4C3D-9BE0-BD2A2306FF7D}" srcOrd="1" destOrd="0" presId="urn:microsoft.com/office/officeart/2005/8/layout/vList4"/>
    <dgm:cxn modelId="{172057DF-3A77-4D82-B3A7-784F34688636}" type="presParOf" srcId="{60FB3D6A-8967-4626-867B-2D50BD3A6E1D}" destId="{755B777E-6CA2-4C22-A53B-024EDC7F4A71}"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3D3525D-36D9-413E-BE7E-52EF0CC6D21A}"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s-ES"/>
        </a:p>
      </dgm:t>
    </dgm:pt>
    <dgm:pt modelId="{21C3854D-A2B2-4B4A-AC6B-106C09A63163}">
      <dgm:prSet phldrT="[Texto]" custT="1"/>
      <dgm:spPr/>
      <dgm:t>
        <a:bodyPr/>
        <a:lstStyle/>
        <a:p>
          <a:pPr algn="ctr"/>
          <a:r>
            <a:rPr lang="es-ES" sz="2000" b="1" u="sng" dirty="0" smtClean="0">
              <a:solidFill>
                <a:schemeClr val="tx1"/>
              </a:solidFill>
            </a:rPr>
            <a:t>Creación plan de ahorro</a:t>
          </a:r>
        </a:p>
        <a:p>
          <a:pPr algn="just"/>
          <a:r>
            <a:rPr lang="es-ES" sz="1600" dirty="0" smtClean="0">
              <a:solidFill>
                <a:schemeClr val="accent6">
                  <a:lumMod val="50000"/>
                </a:schemeClr>
              </a:solidFill>
            </a:rPr>
            <a:t>Elaborar creativamente en material de desecho una alcancía por grado, donde se le asignara un nombre a cada una de ellas. Exposición de cada uno de los trabajos elaborados. Enfocar el valor y tiempo de ahorro por grado y el destino final de los recursos recolectados.</a:t>
          </a:r>
        </a:p>
        <a:p>
          <a:pPr algn="just"/>
          <a:r>
            <a:rPr lang="es-ES" sz="1600" b="1" dirty="0" smtClean="0">
              <a:solidFill>
                <a:srgbClr val="F226BD"/>
              </a:solidFill>
            </a:rPr>
            <a:t>Febrero 17 de 2023</a:t>
          </a:r>
        </a:p>
        <a:p>
          <a:pPr algn="ctr"/>
          <a:endParaRPr lang="es-ES" sz="1600" dirty="0" smtClean="0"/>
        </a:p>
        <a:p>
          <a:pPr algn="ctr"/>
          <a:endParaRPr lang="es-ES" sz="1600" dirty="0" smtClean="0"/>
        </a:p>
        <a:p>
          <a:pPr algn="ctr"/>
          <a:endParaRPr lang="en-US" sz="1600" dirty="0" smtClean="0"/>
        </a:p>
        <a:p>
          <a:pPr algn="ctr"/>
          <a:endParaRPr lang="es-ES" sz="1400" dirty="0"/>
        </a:p>
      </dgm:t>
    </dgm:pt>
    <dgm:pt modelId="{B9F2FC60-9778-4CD5-8BE3-26C699A63898}" type="parTrans" cxnId="{4D834642-3F6A-4EF5-A679-9D7CD16A0A94}">
      <dgm:prSet/>
      <dgm:spPr/>
      <dgm:t>
        <a:bodyPr/>
        <a:lstStyle/>
        <a:p>
          <a:endParaRPr lang="es-ES"/>
        </a:p>
      </dgm:t>
    </dgm:pt>
    <dgm:pt modelId="{72FB430C-05DA-49E5-8BC5-A71EB164D41F}" type="sibTrans" cxnId="{4D834642-3F6A-4EF5-A679-9D7CD16A0A94}">
      <dgm:prSet/>
      <dgm:spPr/>
      <dgm:t>
        <a:bodyPr/>
        <a:lstStyle/>
        <a:p>
          <a:endParaRPr lang="es-ES"/>
        </a:p>
      </dgm:t>
    </dgm:pt>
    <dgm:pt modelId="{913E06B9-8FF0-447F-93F5-6AC9EA4C091D}">
      <dgm:prSet phldrT="[Texto]" custT="1"/>
      <dgm:spPr/>
      <dgm:t>
        <a:bodyPr/>
        <a:lstStyle/>
        <a:p>
          <a:pPr algn="ctr"/>
          <a:endParaRPr lang="es-ES" sz="2000" b="1" u="sng" dirty="0" smtClean="0">
            <a:solidFill>
              <a:schemeClr val="tx1">
                <a:lumMod val="95000"/>
                <a:lumOff val="5000"/>
              </a:schemeClr>
            </a:solidFill>
          </a:endParaRPr>
        </a:p>
        <a:p>
          <a:pPr algn="ctr"/>
          <a:endParaRPr lang="es-ES" sz="2000" b="1" u="sng" dirty="0" smtClean="0">
            <a:solidFill>
              <a:schemeClr val="tx1">
                <a:lumMod val="95000"/>
                <a:lumOff val="5000"/>
              </a:schemeClr>
            </a:solidFill>
          </a:endParaRPr>
        </a:p>
        <a:p>
          <a:pPr algn="ctr"/>
          <a:endParaRPr lang="es-ES" sz="2000" b="1" u="sng" dirty="0" smtClean="0">
            <a:solidFill>
              <a:schemeClr val="tx1">
                <a:lumMod val="95000"/>
                <a:lumOff val="5000"/>
              </a:schemeClr>
            </a:solidFill>
          </a:endParaRPr>
        </a:p>
        <a:p>
          <a:pPr algn="ctr"/>
          <a:endParaRPr lang="es-ES" sz="2000" b="1" u="sng" dirty="0" smtClean="0">
            <a:solidFill>
              <a:schemeClr val="tx1">
                <a:lumMod val="95000"/>
                <a:lumOff val="5000"/>
              </a:schemeClr>
            </a:solidFill>
          </a:endParaRPr>
        </a:p>
        <a:p>
          <a:pPr algn="ctr"/>
          <a:endParaRPr lang="es-ES" sz="2000" b="1" u="sng" dirty="0" smtClean="0">
            <a:solidFill>
              <a:schemeClr val="tx1">
                <a:lumMod val="95000"/>
                <a:lumOff val="5000"/>
              </a:schemeClr>
            </a:solidFill>
          </a:endParaRPr>
        </a:p>
        <a:p>
          <a:pPr algn="ctr"/>
          <a:endParaRPr lang="es-ES" sz="2000" b="1" u="sng" dirty="0" smtClean="0">
            <a:solidFill>
              <a:schemeClr val="tx1">
                <a:lumMod val="95000"/>
                <a:lumOff val="5000"/>
              </a:schemeClr>
            </a:solidFill>
          </a:endParaRPr>
        </a:p>
        <a:p>
          <a:pPr algn="ctr"/>
          <a:endParaRPr lang="es-ES" sz="2000" b="1" u="sng" dirty="0" smtClean="0">
            <a:solidFill>
              <a:schemeClr val="tx1">
                <a:lumMod val="95000"/>
                <a:lumOff val="5000"/>
              </a:schemeClr>
            </a:solidFill>
          </a:endParaRPr>
        </a:p>
        <a:p>
          <a:pPr algn="ctr"/>
          <a:r>
            <a:rPr lang="es-ES" sz="2000" b="1" u="sng" dirty="0" smtClean="0">
              <a:solidFill>
                <a:schemeClr val="tx1">
                  <a:lumMod val="95000"/>
                  <a:lumOff val="5000"/>
                </a:schemeClr>
              </a:solidFill>
            </a:rPr>
            <a:t>Botellita  y caja ahorradora</a:t>
          </a:r>
        </a:p>
        <a:p>
          <a:pPr algn="l"/>
          <a:r>
            <a:rPr lang="es-ES" sz="1600" b="0" dirty="0" smtClean="0">
              <a:solidFill>
                <a:schemeClr val="accent6">
                  <a:lumMod val="50000"/>
                </a:schemeClr>
              </a:solidFill>
            </a:rPr>
            <a:t>Los estudiantes decoraran </a:t>
          </a:r>
          <a:r>
            <a:rPr lang="es-ES" sz="1600" dirty="0" smtClean="0">
              <a:solidFill>
                <a:schemeClr val="accent6">
                  <a:lumMod val="50000"/>
                </a:schemeClr>
              </a:solidFill>
            </a:rPr>
            <a:t>creativamente una botella plástica 1.5 litros donde ordenadamente depositaran la basura generada por cada uno de ellos diariamente. Además harán un lugar para ubicar una caja de cartón decorada con el fin de recoger las hojas de cuaderno que se pueden volver a utilizar.</a:t>
          </a:r>
        </a:p>
        <a:p>
          <a:pPr algn="l"/>
          <a:r>
            <a:rPr lang="es-ES" sz="1600" b="1" dirty="0" smtClean="0">
              <a:solidFill>
                <a:srgbClr val="F226BD"/>
              </a:solidFill>
            </a:rPr>
            <a:t>Mayo 05 de 2023</a:t>
          </a: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smtClean="0">
            <a:solidFill>
              <a:schemeClr val="tx1">
                <a:lumMod val="95000"/>
                <a:lumOff val="5000"/>
              </a:schemeClr>
            </a:solidFill>
          </a:endParaRPr>
        </a:p>
        <a:p>
          <a:pPr algn="ctr"/>
          <a:endParaRPr lang="es-ES" sz="1600" b="1" dirty="0">
            <a:solidFill>
              <a:schemeClr val="tx1">
                <a:lumMod val="95000"/>
                <a:lumOff val="5000"/>
              </a:schemeClr>
            </a:solidFill>
          </a:endParaRPr>
        </a:p>
      </dgm:t>
    </dgm:pt>
    <dgm:pt modelId="{EDB9D29F-40D9-49A8-B2A5-9DFCC92BB07D}" type="parTrans" cxnId="{489C1960-D4F5-47EF-8222-23781D159ABC}">
      <dgm:prSet/>
      <dgm:spPr/>
      <dgm:t>
        <a:bodyPr/>
        <a:lstStyle/>
        <a:p>
          <a:endParaRPr lang="es-ES"/>
        </a:p>
      </dgm:t>
    </dgm:pt>
    <dgm:pt modelId="{7175040A-9E2D-4812-BA69-4675079862E5}" type="sibTrans" cxnId="{489C1960-D4F5-47EF-8222-23781D159ABC}">
      <dgm:prSet/>
      <dgm:spPr/>
      <dgm:t>
        <a:bodyPr/>
        <a:lstStyle/>
        <a:p>
          <a:endParaRPr lang="es-ES"/>
        </a:p>
      </dgm:t>
    </dgm:pt>
    <dgm:pt modelId="{DDE37FA6-D82A-428A-AEDD-5BF6EF39D784}">
      <dgm:prSet phldrT="[Texto]" custT="1"/>
      <dgm:spPr/>
      <dgm:t>
        <a:bodyPr/>
        <a:lstStyle/>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800" b="1" u="sng" dirty="0" smtClean="0">
            <a:solidFill>
              <a:schemeClr val="tx1"/>
            </a:solidFill>
          </a:endParaRPr>
        </a:p>
        <a:p>
          <a:pPr algn="ctr"/>
          <a:r>
            <a:rPr lang="es-ES" sz="1800" b="1" u="sng" dirty="0" smtClean="0">
              <a:solidFill>
                <a:schemeClr val="tx1"/>
              </a:solidFill>
            </a:rPr>
            <a:t>Ahorrando  luz y agua también ahorro dinero</a:t>
          </a:r>
        </a:p>
        <a:p>
          <a:pPr algn="l"/>
          <a:r>
            <a:rPr lang="es-ES" sz="1600" dirty="0" smtClean="0">
              <a:solidFill>
                <a:schemeClr val="accent6">
                  <a:lumMod val="50000"/>
                </a:schemeClr>
              </a:solidFill>
            </a:rPr>
            <a:t>Inculcar hábitos de ahorro de agua al lavarse las manos, cepillarse los dientes, apagar las luces y electrodomésticos que no utilicemos.</a:t>
          </a:r>
          <a:endParaRPr lang="en-US" sz="1600" dirty="0" smtClean="0">
            <a:solidFill>
              <a:schemeClr val="accent6">
                <a:lumMod val="50000"/>
              </a:schemeClr>
            </a:solidFill>
          </a:endParaRPr>
        </a:p>
        <a:p>
          <a:pPr algn="l"/>
          <a:r>
            <a:rPr lang="es-ES" sz="1600" dirty="0" smtClean="0">
              <a:solidFill>
                <a:schemeClr val="accent6">
                  <a:lumMod val="50000"/>
                </a:schemeClr>
              </a:solidFill>
            </a:rPr>
            <a:t>En cada grado se elaborarán creativamente manillas o escarapelas donde cada uno de los estudiantes serán vigías del agua y tendrán como función mantener en su colegio y en casa el correcto uso de este recurso natural.</a:t>
          </a:r>
        </a:p>
        <a:p>
          <a:pPr algn="l"/>
          <a:r>
            <a:rPr lang="es-ES" sz="1600" b="1" dirty="0" smtClean="0">
              <a:solidFill>
                <a:srgbClr val="F226BD"/>
              </a:solidFill>
            </a:rPr>
            <a:t>Agosto 25 de 2023</a:t>
          </a:r>
          <a:endParaRPr lang="es-ES" sz="1600" b="1" u="sng" dirty="0" smtClean="0">
            <a:solidFill>
              <a:srgbClr val="F226BD"/>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b="1" u="sng" dirty="0" smtClean="0">
            <a:solidFill>
              <a:schemeClr val="tx1"/>
            </a:solidFill>
          </a:endParaRPr>
        </a:p>
        <a:p>
          <a:pPr algn="ctr"/>
          <a:endParaRPr lang="es-ES" sz="1600" u="sng" dirty="0">
            <a:solidFill>
              <a:schemeClr val="tx1"/>
            </a:solidFill>
          </a:endParaRPr>
        </a:p>
      </dgm:t>
    </dgm:pt>
    <dgm:pt modelId="{83388F56-E6DD-4797-A3E2-87288BAA95B9}" type="parTrans" cxnId="{0884999B-6354-46B4-A964-5423F0FB043B}">
      <dgm:prSet/>
      <dgm:spPr/>
      <dgm:t>
        <a:bodyPr/>
        <a:lstStyle/>
        <a:p>
          <a:endParaRPr lang="es-ES"/>
        </a:p>
      </dgm:t>
    </dgm:pt>
    <dgm:pt modelId="{AC4B1E65-9FFF-45E1-9D93-08D0759D38BA}" type="sibTrans" cxnId="{0884999B-6354-46B4-A964-5423F0FB043B}">
      <dgm:prSet/>
      <dgm:spPr/>
      <dgm:t>
        <a:bodyPr/>
        <a:lstStyle/>
        <a:p>
          <a:endParaRPr lang="es-ES"/>
        </a:p>
      </dgm:t>
    </dgm:pt>
    <dgm:pt modelId="{8932E3FA-0871-4F57-BF97-C0ED1D6E4EA6}">
      <dgm:prSet phldrT="[Texto]" custT="1"/>
      <dgm:spPr/>
      <dgm:t>
        <a:bodyPr/>
        <a:lstStyle/>
        <a:p>
          <a:pPr algn="ctr"/>
          <a:endParaRPr lang="es-ES" sz="1800" b="0" u="sng" dirty="0" smtClean="0">
            <a:solidFill>
              <a:schemeClr val="tx1"/>
            </a:solidFill>
          </a:endParaRPr>
        </a:p>
        <a:p>
          <a:pPr algn="ctr"/>
          <a:endParaRPr lang="es-ES" sz="1800" b="0" u="sng" dirty="0" smtClean="0">
            <a:solidFill>
              <a:schemeClr val="tx1"/>
            </a:solidFill>
          </a:endParaRPr>
        </a:p>
        <a:p>
          <a:pPr algn="ctr"/>
          <a:endParaRPr lang="es-ES" sz="1800" b="0" u="sng" dirty="0" smtClean="0">
            <a:solidFill>
              <a:schemeClr val="tx1"/>
            </a:solidFill>
          </a:endParaRPr>
        </a:p>
        <a:p>
          <a:pPr algn="ctr"/>
          <a:endParaRPr lang="es-ES" sz="1800" b="0" u="sng" dirty="0" smtClean="0">
            <a:solidFill>
              <a:schemeClr val="tx1"/>
            </a:solidFill>
          </a:endParaRPr>
        </a:p>
        <a:p>
          <a:pPr algn="ctr"/>
          <a:endParaRPr lang="es-ES" sz="1800" b="0" u="sng" dirty="0" smtClean="0">
            <a:solidFill>
              <a:schemeClr val="tx1"/>
            </a:solidFill>
          </a:endParaRPr>
        </a:p>
        <a:p>
          <a:pPr algn="ctr"/>
          <a:endParaRPr lang="es-ES" sz="1800" b="0" u="sng" dirty="0" smtClean="0">
            <a:solidFill>
              <a:schemeClr val="tx1"/>
            </a:solidFill>
          </a:endParaRPr>
        </a:p>
        <a:p>
          <a:pPr algn="ctr"/>
          <a:r>
            <a:rPr lang="es-ES" sz="1800" b="1" u="sng" dirty="0" smtClean="0">
              <a:solidFill>
                <a:schemeClr val="tx1"/>
              </a:solidFill>
            </a:rPr>
            <a:t>Feria empresarial</a:t>
          </a:r>
        </a:p>
        <a:p>
          <a:pPr algn="l"/>
          <a:r>
            <a:rPr lang="es-ES" sz="1600" dirty="0" smtClean="0">
              <a:solidFill>
                <a:srgbClr val="7030A0"/>
              </a:solidFill>
            </a:rPr>
            <a:t>Organizados en grupos por grado, los estudiantes con orientación del docente, propondrán una idea emprendedora (alimentos, manualidades, entre otros) y trabajarán cooperativamente para participar de la feria empresarial, donde podrán vender sus productos a todos sus compañeros</a:t>
          </a:r>
          <a:endParaRPr lang="es-ES" sz="1600" b="0" u="sng" dirty="0" smtClean="0">
            <a:solidFill>
              <a:srgbClr val="7030A0"/>
            </a:solidFill>
          </a:endParaRPr>
        </a:p>
        <a:p>
          <a:pPr algn="l"/>
          <a:r>
            <a:rPr lang="es-ES" sz="1600" dirty="0" smtClean="0">
              <a:solidFill>
                <a:srgbClr val="7030A0"/>
              </a:solidFill>
            </a:rPr>
            <a:t>Los estudiantes de grados preescolar, primero y segundo realizaran la actividad mediante el juego de roles donde se hará la feria de manera didáctica)</a:t>
          </a:r>
        </a:p>
        <a:p>
          <a:pPr algn="l"/>
          <a:r>
            <a:rPr lang="es-ES" sz="1600" b="1" dirty="0" smtClean="0">
              <a:solidFill>
                <a:srgbClr val="F226BD"/>
              </a:solidFill>
            </a:rPr>
            <a:t>Octubre 27 de 2023</a:t>
          </a:r>
          <a:endParaRPr lang="es-ES" sz="1600" b="1" u="sng" dirty="0" smtClean="0">
            <a:solidFill>
              <a:srgbClr val="F226BD"/>
            </a:solidFill>
          </a:endParaRPr>
        </a:p>
        <a:p>
          <a:pPr algn="ctr"/>
          <a:endParaRPr lang="es-ES" sz="1800" b="0" u="sng" dirty="0" smtClean="0">
            <a:solidFill>
              <a:schemeClr val="tx1"/>
            </a:solidFill>
          </a:endParaRPr>
        </a:p>
        <a:p>
          <a:pPr algn="ctr"/>
          <a:endParaRPr lang="es-ES" sz="1800" b="0" u="sng" dirty="0" smtClean="0">
            <a:solidFill>
              <a:schemeClr val="tx1"/>
            </a:solidFill>
          </a:endParaRPr>
        </a:p>
        <a:p>
          <a:pPr algn="ctr"/>
          <a:endParaRPr lang="es-ES" sz="1800" b="0" u="sng" dirty="0" smtClean="0">
            <a:solidFill>
              <a:schemeClr val="tx1"/>
            </a:solidFill>
          </a:endParaRPr>
        </a:p>
        <a:p>
          <a:pPr algn="ctr"/>
          <a:endParaRPr lang="es-ES" sz="1800" b="0" u="sng" dirty="0" smtClean="0">
            <a:solidFill>
              <a:schemeClr val="tx1"/>
            </a:solidFill>
          </a:endParaRPr>
        </a:p>
        <a:p>
          <a:pPr algn="ctr"/>
          <a:endParaRPr lang="es-ES" sz="1800" b="0" u="sng" dirty="0" smtClean="0">
            <a:solidFill>
              <a:schemeClr val="tx1"/>
            </a:solidFill>
          </a:endParaRPr>
        </a:p>
        <a:p>
          <a:pPr algn="ctr"/>
          <a:endParaRPr lang="es-ES" sz="1800" b="0" u="sng" dirty="0">
            <a:solidFill>
              <a:schemeClr val="tx1"/>
            </a:solidFill>
          </a:endParaRPr>
        </a:p>
      </dgm:t>
    </dgm:pt>
    <dgm:pt modelId="{AABFAF88-4589-41A5-9E8A-A9443C7EF7EB}" type="parTrans" cxnId="{0BBF56A7-9EBD-4EAF-B967-D37E4FB79F9F}">
      <dgm:prSet/>
      <dgm:spPr/>
      <dgm:t>
        <a:bodyPr/>
        <a:lstStyle/>
        <a:p>
          <a:endParaRPr lang="es-ES"/>
        </a:p>
      </dgm:t>
    </dgm:pt>
    <dgm:pt modelId="{81A837AE-4C73-49AD-A3F5-73FCD4A0C129}" type="sibTrans" cxnId="{0BBF56A7-9EBD-4EAF-B967-D37E4FB79F9F}">
      <dgm:prSet/>
      <dgm:spPr/>
      <dgm:t>
        <a:bodyPr/>
        <a:lstStyle/>
        <a:p>
          <a:endParaRPr lang="es-ES"/>
        </a:p>
      </dgm:t>
    </dgm:pt>
    <dgm:pt modelId="{C52A7BEB-82EE-4DFC-8F2C-D0B51C13CD4E}" type="pres">
      <dgm:prSet presAssocID="{E3D3525D-36D9-413E-BE7E-52EF0CC6D21A}" presName="diagram" presStyleCnt="0">
        <dgm:presLayoutVars>
          <dgm:dir/>
          <dgm:resizeHandles val="exact"/>
        </dgm:presLayoutVars>
      </dgm:prSet>
      <dgm:spPr/>
      <dgm:t>
        <a:bodyPr/>
        <a:lstStyle/>
        <a:p>
          <a:endParaRPr lang="es-ES"/>
        </a:p>
      </dgm:t>
    </dgm:pt>
    <dgm:pt modelId="{338F8BA0-C71D-4671-A37D-4CE0D2F17324}" type="pres">
      <dgm:prSet presAssocID="{21C3854D-A2B2-4B4A-AC6B-106C09A63163}" presName="node" presStyleLbl="node1" presStyleIdx="0" presStyleCnt="4" custScaleX="106354" custScaleY="310016">
        <dgm:presLayoutVars>
          <dgm:bulletEnabled val="1"/>
        </dgm:presLayoutVars>
      </dgm:prSet>
      <dgm:spPr/>
      <dgm:t>
        <a:bodyPr/>
        <a:lstStyle/>
        <a:p>
          <a:endParaRPr lang="es-ES"/>
        </a:p>
      </dgm:t>
    </dgm:pt>
    <dgm:pt modelId="{3169CA23-916D-4695-AABE-936068CEF7D0}" type="pres">
      <dgm:prSet presAssocID="{72FB430C-05DA-49E5-8BC5-A71EB164D41F}" presName="sibTrans" presStyleCnt="0"/>
      <dgm:spPr/>
    </dgm:pt>
    <dgm:pt modelId="{A9BCB790-8FF0-4511-B6FC-94F65727186D}" type="pres">
      <dgm:prSet presAssocID="{913E06B9-8FF0-447F-93F5-6AC9EA4C091D}" presName="node" presStyleLbl="node1" presStyleIdx="1" presStyleCnt="4" custScaleX="108172" custScaleY="310611">
        <dgm:presLayoutVars>
          <dgm:bulletEnabled val="1"/>
        </dgm:presLayoutVars>
      </dgm:prSet>
      <dgm:spPr/>
      <dgm:t>
        <a:bodyPr/>
        <a:lstStyle/>
        <a:p>
          <a:endParaRPr lang="es-ES"/>
        </a:p>
      </dgm:t>
    </dgm:pt>
    <dgm:pt modelId="{1FEB8ADF-7713-4703-AF61-A0B884C41DA0}" type="pres">
      <dgm:prSet presAssocID="{7175040A-9E2D-4812-BA69-4675079862E5}" presName="sibTrans" presStyleCnt="0"/>
      <dgm:spPr/>
    </dgm:pt>
    <dgm:pt modelId="{2841F7FE-7DEF-4217-B37B-B1AFFE958A7A}" type="pres">
      <dgm:prSet presAssocID="{DDE37FA6-D82A-428A-AEDD-5BF6EF39D784}" presName="node" presStyleLbl="node1" presStyleIdx="2" presStyleCnt="4" custScaleX="105086" custScaleY="314376">
        <dgm:presLayoutVars>
          <dgm:bulletEnabled val="1"/>
        </dgm:presLayoutVars>
      </dgm:prSet>
      <dgm:spPr/>
      <dgm:t>
        <a:bodyPr/>
        <a:lstStyle/>
        <a:p>
          <a:endParaRPr lang="es-ES"/>
        </a:p>
      </dgm:t>
    </dgm:pt>
    <dgm:pt modelId="{5481899A-A7A9-4479-B9A0-89E4B587DB33}" type="pres">
      <dgm:prSet presAssocID="{AC4B1E65-9FFF-45E1-9D93-08D0759D38BA}" presName="sibTrans" presStyleCnt="0"/>
      <dgm:spPr/>
    </dgm:pt>
    <dgm:pt modelId="{1712C812-B7FC-4D87-B9FD-69CB45128B1D}" type="pres">
      <dgm:prSet presAssocID="{8932E3FA-0871-4F57-BF97-C0ED1D6E4EA6}" presName="node" presStyleLbl="node1" presStyleIdx="3" presStyleCnt="4" custScaleX="117415" custScaleY="310016" custLinFactNeighborX="553" custLinFactNeighborY="-1843">
        <dgm:presLayoutVars>
          <dgm:bulletEnabled val="1"/>
        </dgm:presLayoutVars>
      </dgm:prSet>
      <dgm:spPr/>
      <dgm:t>
        <a:bodyPr/>
        <a:lstStyle/>
        <a:p>
          <a:endParaRPr lang="es-ES"/>
        </a:p>
      </dgm:t>
    </dgm:pt>
  </dgm:ptLst>
  <dgm:cxnLst>
    <dgm:cxn modelId="{E8A77FF3-AFD6-4569-87F7-24F25FA21A3A}" type="presOf" srcId="{8932E3FA-0871-4F57-BF97-C0ED1D6E4EA6}" destId="{1712C812-B7FC-4D87-B9FD-69CB45128B1D}" srcOrd="0" destOrd="0" presId="urn:microsoft.com/office/officeart/2005/8/layout/default"/>
    <dgm:cxn modelId="{4D834642-3F6A-4EF5-A679-9D7CD16A0A94}" srcId="{E3D3525D-36D9-413E-BE7E-52EF0CC6D21A}" destId="{21C3854D-A2B2-4B4A-AC6B-106C09A63163}" srcOrd="0" destOrd="0" parTransId="{B9F2FC60-9778-4CD5-8BE3-26C699A63898}" sibTransId="{72FB430C-05DA-49E5-8BC5-A71EB164D41F}"/>
    <dgm:cxn modelId="{489C1960-D4F5-47EF-8222-23781D159ABC}" srcId="{E3D3525D-36D9-413E-BE7E-52EF0CC6D21A}" destId="{913E06B9-8FF0-447F-93F5-6AC9EA4C091D}" srcOrd="1" destOrd="0" parTransId="{EDB9D29F-40D9-49A8-B2A5-9DFCC92BB07D}" sibTransId="{7175040A-9E2D-4812-BA69-4675079862E5}"/>
    <dgm:cxn modelId="{0884999B-6354-46B4-A964-5423F0FB043B}" srcId="{E3D3525D-36D9-413E-BE7E-52EF0CC6D21A}" destId="{DDE37FA6-D82A-428A-AEDD-5BF6EF39D784}" srcOrd="2" destOrd="0" parTransId="{83388F56-E6DD-4797-A3E2-87288BAA95B9}" sibTransId="{AC4B1E65-9FFF-45E1-9D93-08D0759D38BA}"/>
    <dgm:cxn modelId="{2DBF57AC-8CE4-4BA8-A5E0-B71A87010198}" type="presOf" srcId="{913E06B9-8FF0-447F-93F5-6AC9EA4C091D}" destId="{A9BCB790-8FF0-4511-B6FC-94F65727186D}" srcOrd="0" destOrd="0" presId="urn:microsoft.com/office/officeart/2005/8/layout/default"/>
    <dgm:cxn modelId="{D1378132-B62B-41BE-8491-C57403AD8950}" type="presOf" srcId="{E3D3525D-36D9-413E-BE7E-52EF0CC6D21A}" destId="{C52A7BEB-82EE-4DFC-8F2C-D0B51C13CD4E}" srcOrd="0" destOrd="0" presId="urn:microsoft.com/office/officeart/2005/8/layout/default"/>
    <dgm:cxn modelId="{A27D284E-46CE-4F31-AA51-44CA617A02AF}" type="presOf" srcId="{21C3854D-A2B2-4B4A-AC6B-106C09A63163}" destId="{338F8BA0-C71D-4671-A37D-4CE0D2F17324}" srcOrd="0" destOrd="0" presId="urn:microsoft.com/office/officeart/2005/8/layout/default"/>
    <dgm:cxn modelId="{0BBF56A7-9EBD-4EAF-B967-D37E4FB79F9F}" srcId="{E3D3525D-36D9-413E-BE7E-52EF0CC6D21A}" destId="{8932E3FA-0871-4F57-BF97-C0ED1D6E4EA6}" srcOrd="3" destOrd="0" parTransId="{AABFAF88-4589-41A5-9E8A-A9443C7EF7EB}" sibTransId="{81A837AE-4C73-49AD-A3F5-73FCD4A0C129}"/>
    <dgm:cxn modelId="{63091D24-B5FA-45F9-88C5-81203A3B66FC}" type="presOf" srcId="{DDE37FA6-D82A-428A-AEDD-5BF6EF39D784}" destId="{2841F7FE-7DEF-4217-B37B-B1AFFE958A7A}" srcOrd="0" destOrd="0" presId="urn:microsoft.com/office/officeart/2005/8/layout/default"/>
    <dgm:cxn modelId="{8991DCE4-9165-4EF8-AD2A-CEA9D5311CF0}" type="presParOf" srcId="{C52A7BEB-82EE-4DFC-8F2C-D0B51C13CD4E}" destId="{338F8BA0-C71D-4671-A37D-4CE0D2F17324}" srcOrd="0" destOrd="0" presId="urn:microsoft.com/office/officeart/2005/8/layout/default"/>
    <dgm:cxn modelId="{3EF161C0-1AE3-4BA0-9180-A9F112E1FF08}" type="presParOf" srcId="{C52A7BEB-82EE-4DFC-8F2C-D0B51C13CD4E}" destId="{3169CA23-916D-4695-AABE-936068CEF7D0}" srcOrd="1" destOrd="0" presId="urn:microsoft.com/office/officeart/2005/8/layout/default"/>
    <dgm:cxn modelId="{0FC0DC61-3765-4879-87E7-644CDB40C9AB}" type="presParOf" srcId="{C52A7BEB-82EE-4DFC-8F2C-D0B51C13CD4E}" destId="{A9BCB790-8FF0-4511-B6FC-94F65727186D}" srcOrd="2" destOrd="0" presId="urn:microsoft.com/office/officeart/2005/8/layout/default"/>
    <dgm:cxn modelId="{306D622A-0A4D-46C1-B01A-945D1D97DCC9}" type="presParOf" srcId="{C52A7BEB-82EE-4DFC-8F2C-D0B51C13CD4E}" destId="{1FEB8ADF-7713-4703-AF61-A0B884C41DA0}" srcOrd="3" destOrd="0" presId="urn:microsoft.com/office/officeart/2005/8/layout/default"/>
    <dgm:cxn modelId="{295575F8-B970-44A0-B7F5-46492C1EC2F6}" type="presParOf" srcId="{C52A7BEB-82EE-4DFC-8F2C-D0B51C13CD4E}" destId="{2841F7FE-7DEF-4217-B37B-B1AFFE958A7A}" srcOrd="4" destOrd="0" presId="urn:microsoft.com/office/officeart/2005/8/layout/default"/>
    <dgm:cxn modelId="{45000A2A-4EC3-4AF4-8899-EEC75E3C86F1}" type="presParOf" srcId="{C52A7BEB-82EE-4DFC-8F2C-D0B51C13CD4E}" destId="{5481899A-A7A9-4479-B9A0-89E4B587DB33}" srcOrd="5" destOrd="0" presId="urn:microsoft.com/office/officeart/2005/8/layout/default"/>
    <dgm:cxn modelId="{59091FE7-7FB5-48F5-89C0-F8629C071A7A}" type="presParOf" srcId="{C52A7BEB-82EE-4DFC-8F2C-D0B51C13CD4E}" destId="{1712C812-B7FC-4D87-B9FD-69CB45128B1D}"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142546-7C1D-4878-98F4-0C2F1706ACF1}">
      <dsp:nvSpPr>
        <dsp:cNvPr id="0" name=""/>
        <dsp:cNvSpPr/>
      </dsp:nvSpPr>
      <dsp:spPr>
        <a:xfrm>
          <a:off x="4021858" y="2299"/>
          <a:ext cx="6901276" cy="2996811"/>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800100">
            <a:lnSpc>
              <a:spcPct val="90000"/>
            </a:lnSpc>
            <a:spcBef>
              <a:spcPct val="0"/>
            </a:spcBef>
            <a:spcAft>
              <a:spcPct val="15000"/>
            </a:spcAft>
            <a:buChar char="••"/>
          </a:pPr>
          <a:endParaRPr lang="es-ES" sz="1800" kern="1200" dirty="0"/>
        </a:p>
        <a:p>
          <a:pPr marL="171450" lvl="1" indent="-171450" algn="l" defTabSz="711200">
            <a:lnSpc>
              <a:spcPct val="90000"/>
            </a:lnSpc>
            <a:spcBef>
              <a:spcPct val="0"/>
            </a:spcBef>
            <a:spcAft>
              <a:spcPct val="15000"/>
            </a:spcAft>
            <a:buChar char="••"/>
          </a:pPr>
          <a:r>
            <a:rPr lang="es-ES" sz="1600" b="0" kern="1200" dirty="0" smtClean="0">
              <a:latin typeface="Arial" panose="020B0604020202020204" pitchFamily="34" charset="0"/>
              <a:cs typeface="Arial" panose="020B0604020202020204" pitchFamily="34" charset="0"/>
            </a:rPr>
            <a:t> </a:t>
          </a:r>
          <a:r>
            <a:rPr lang="es-ES" sz="1600" b="1" kern="1200" dirty="0" smtClean="0">
              <a:solidFill>
                <a:schemeClr val="accent6">
                  <a:lumMod val="50000"/>
                </a:schemeClr>
              </a:solidFill>
              <a:latin typeface="Arial" panose="020B0604020202020204" pitchFamily="34" charset="0"/>
              <a:cs typeface="Arial" panose="020B0604020202020204" pitchFamily="34" charset="0"/>
            </a:rPr>
            <a:t>Desarrollar el proyecto de educación financiera “Aprendemos a ahorrar” promoviendo competencias básicas y ciudadanas como el pensamiento crítico, la cultura del ahorro y el emprendimiento que incentiven y permitan el aprendizaje de conceptos y actividades financieras aplicables en el manejo de los diferentes recursos del ambiente escolar. </a:t>
          </a:r>
          <a:endParaRPr lang="es-ES" sz="1600" b="1" kern="1200" dirty="0">
            <a:solidFill>
              <a:schemeClr val="accent6">
                <a:lumMod val="50000"/>
              </a:schemeClr>
            </a:solidFill>
            <a:latin typeface="Arial" panose="020B0604020202020204" pitchFamily="34" charset="0"/>
            <a:cs typeface="Arial" panose="020B0604020202020204" pitchFamily="34" charset="0"/>
          </a:endParaRPr>
        </a:p>
      </dsp:txBody>
      <dsp:txXfrm>
        <a:off x="4021858" y="376900"/>
        <a:ext cx="5777472" cy="2247609"/>
      </dsp:txXfrm>
    </dsp:sp>
    <dsp:sp modelId="{00D816D5-E5C3-4704-B505-99EB4CA554F1}">
      <dsp:nvSpPr>
        <dsp:cNvPr id="0" name=""/>
        <dsp:cNvSpPr/>
      </dsp:nvSpPr>
      <dsp:spPr>
        <a:xfrm>
          <a:off x="0" y="291137"/>
          <a:ext cx="4011380" cy="226918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100965" rIns="201930" bIns="100965" numCol="1" spcCol="1270" anchor="ctr" anchorCtr="0">
          <a:noAutofit/>
        </a:bodyPr>
        <a:lstStyle/>
        <a:p>
          <a:pPr lvl="0" algn="ctr" defTabSz="2355850">
            <a:lnSpc>
              <a:spcPct val="90000"/>
            </a:lnSpc>
            <a:spcBef>
              <a:spcPct val="0"/>
            </a:spcBef>
            <a:spcAft>
              <a:spcPct val="35000"/>
            </a:spcAft>
          </a:pPr>
          <a:r>
            <a:rPr lang="es-ES" sz="5300" kern="1200" dirty="0" smtClean="0">
              <a:solidFill>
                <a:srgbClr val="FF0000"/>
              </a:solidFill>
            </a:rPr>
            <a:t>OBJETIVO GENERAL</a:t>
          </a:r>
          <a:endParaRPr lang="es-ES" sz="5300" kern="1200" dirty="0">
            <a:solidFill>
              <a:srgbClr val="FF0000"/>
            </a:solidFill>
          </a:endParaRPr>
        </a:p>
      </dsp:txBody>
      <dsp:txXfrm>
        <a:off x="110773" y="401910"/>
        <a:ext cx="3789834" cy="2047641"/>
      </dsp:txXfrm>
    </dsp:sp>
    <dsp:sp modelId="{0AEDC417-CF37-4E6E-B46F-B4A102D848AD}">
      <dsp:nvSpPr>
        <dsp:cNvPr id="0" name=""/>
        <dsp:cNvSpPr/>
      </dsp:nvSpPr>
      <dsp:spPr>
        <a:xfrm>
          <a:off x="4374512" y="3230153"/>
          <a:ext cx="6553760" cy="2580518"/>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es-ES" sz="2400" kern="1200" dirty="0" smtClean="0"/>
            <a:t>Motivar a los estudiantes para que apliquen conceptos y actividades de educación financiera en su entorno escolar y familiar.</a:t>
          </a:r>
          <a:endParaRPr lang="es-ES" sz="2400" kern="1200" dirty="0"/>
        </a:p>
        <a:p>
          <a:pPr marL="228600" lvl="1" indent="-228600" algn="l" defTabSz="1066800">
            <a:lnSpc>
              <a:spcPct val="90000"/>
            </a:lnSpc>
            <a:spcBef>
              <a:spcPct val="0"/>
            </a:spcBef>
            <a:spcAft>
              <a:spcPct val="15000"/>
            </a:spcAft>
            <a:buChar char="••"/>
          </a:pPr>
          <a:r>
            <a:rPr lang="es-ES" sz="2400" kern="1200" dirty="0" smtClean="0"/>
            <a:t>Incentivar la importancia de reciclar, el ahorro y buen uso de servicios públicos. </a:t>
          </a:r>
          <a:endParaRPr lang="es-ES" sz="2400" kern="1200" dirty="0"/>
        </a:p>
      </dsp:txBody>
      <dsp:txXfrm>
        <a:off x="4374512" y="3552718"/>
        <a:ext cx="5586066" cy="1935388"/>
      </dsp:txXfrm>
    </dsp:sp>
    <dsp:sp modelId="{DF2E9D18-A1A6-4A59-80A1-8D2E13B935A0}">
      <dsp:nvSpPr>
        <dsp:cNvPr id="0" name=""/>
        <dsp:cNvSpPr/>
      </dsp:nvSpPr>
      <dsp:spPr>
        <a:xfrm>
          <a:off x="5338" y="3365198"/>
          <a:ext cx="4369173" cy="231042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100965" rIns="201930" bIns="100965" numCol="1" spcCol="1270" anchor="ctr" anchorCtr="0">
          <a:noAutofit/>
        </a:bodyPr>
        <a:lstStyle/>
        <a:p>
          <a:pPr lvl="0" algn="ctr" defTabSz="2355850">
            <a:lnSpc>
              <a:spcPct val="90000"/>
            </a:lnSpc>
            <a:spcBef>
              <a:spcPct val="0"/>
            </a:spcBef>
            <a:spcAft>
              <a:spcPct val="35000"/>
            </a:spcAft>
          </a:pPr>
          <a:r>
            <a:rPr lang="es-ES" sz="5300" kern="1200" dirty="0" smtClean="0">
              <a:solidFill>
                <a:srgbClr val="FFC000"/>
              </a:solidFill>
            </a:rPr>
            <a:t>OBJETIVOS ESPECIFICOS</a:t>
          </a:r>
          <a:endParaRPr lang="es-ES" sz="5300" kern="1200" dirty="0">
            <a:solidFill>
              <a:srgbClr val="FFC000"/>
            </a:solidFill>
          </a:endParaRPr>
        </a:p>
      </dsp:txBody>
      <dsp:txXfrm>
        <a:off x="118124" y="3477984"/>
        <a:ext cx="4143601" cy="20848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1E1132-6B87-453C-9CEE-5DC3D4FFCF2A}">
      <dsp:nvSpPr>
        <dsp:cNvPr id="0" name=""/>
        <dsp:cNvSpPr/>
      </dsp:nvSpPr>
      <dsp:spPr>
        <a:xfrm>
          <a:off x="0" y="88309"/>
          <a:ext cx="3360964" cy="201657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Falta de concientización teórica y práctica en relación con el ahorro monetario y de recursos naturales.</a:t>
          </a:r>
          <a:endParaRPr lang="es-ES" sz="2300" kern="1200" dirty="0"/>
        </a:p>
      </dsp:txBody>
      <dsp:txXfrm>
        <a:off x="0" y="88309"/>
        <a:ext cx="3360964" cy="2016578"/>
      </dsp:txXfrm>
    </dsp:sp>
    <dsp:sp modelId="{31680C50-3F60-4564-A048-C6BE4C64E845}">
      <dsp:nvSpPr>
        <dsp:cNvPr id="0" name=""/>
        <dsp:cNvSpPr/>
      </dsp:nvSpPr>
      <dsp:spPr>
        <a:xfrm>
          <a:off x="3697061" y="171735"/>
          <a:ext cx="3360964" cy="201657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Los estudiantes desperdician los útiles escolares y no hacen buen uso de estos, gastan las hojas de sus cuadernos arrancándolas para jugar. </a:t>
          </a:r>
          <a:endParaRPr lang="es-ES" sz="2300" kern="1200" dirty="0"/>
        </a:p>
      </dsp:txBody>
      <dsp:txXfrm>
        <a:off x="3697061" y="171735"/>
        <a:ext cx="3360964" cy="2016578"/>
      </dsp:txXfrm>
    </dsp:sp>
    <dsp:sp modelId="{2D48CE6C-689F-485A-B5B3-191C02E8667C}">
      <dsp:nvSpPr>
        <dsp:cNvPr id="0" name=""/>
        <dsp:cNvSpPr/>
      </dsp:nvSpPr>
      <dsp:spPr>
        <a:xfrm>
          <a:off x="7394122" y="88309"/>
          <a:ext cx="3360964" cy="201657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La comunidad educativa no pone en práctica la cultura del ahorro y el consumo responsable.</a:t>
          </a:r>
          <a:endParaRPr lang="es-ES" sz="2300" kern="1200" dirty="0"/>
        </a:p>
      </dsp:txBody>
      <dsp:txXfrm>
        <a:off x="7394122" y="88309"/>
        <a:ext cx="3360964" cy="2016578"/>
      </dsp:txXfrm>
    </dsp:sp>
    <dsp:sp modelId="{87F8F30F-AF60-4F1D-B97A-544CC49749E3}">
      <dsp:nvSpPr>
        <dsp:cNvPr id="0" name=""/>
        <dsp:cNvSpPr/>
      </dsp:nvSpPr>
      <dsp:spPr>
        <a:xfrm>
          <a:off x="1848530" y="2440985"/>
          <a:ext cx="3360964" cy="201657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No hay una conciencia para incentivar el ahorro y el uso adecuado del dinero</a:t>
          </a:r>
          <a:endParaRPr lang="es-ES" sz="2300" kern="1200" dirty="0"/>
        </a:p>
      </dsp:txBody>
      <dsp:txXfrm>
        <a:off x="1848530" y="2440985"/>
        <a:ext cx="3360964" cy="2016578"/>
      </dsp:txXfrm>
    </dsp:sp>
    <dsp:sp modelId="{C6EC4B0F-F570-4734-B93A-5FD0704D7C79}">
      <dsp:nvSpPr>
        <dsp:cNvPr id="0" name=""/>
        <dsp:cNvSpPr/>
      </dsp:nvSpPr>
      <dsp:spPr>
        <a:xfrm>
          <a:off x="5545591" y="2440985"/>
          <a:ext cx="3360964" cy="201657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ES" sz="2300" kern="1200" dirty="0" smtClean="0"/>
            <a:t>Falta de motivación para generar ideas empresariales.</a:t>
          </a:r>
          <a:endParaRPr lang="es-ES" sz="2300" kern="1200" dirty="0"/>
        </a:p>
      </dsp:txBody>
      <dsp:txXfrm>
        <a:off x="5545591" y="2440985"/>
        <a:ext cx="3360964" cy="20165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75312C-3509-4DF3-81FD-1EC9FDB49E40}">
      <dsp:nvSpPr>
        <dsp:cNvPr id="0" name=""/>
        <dsp:cNvSpPr/>
      </dsp:nvSpPr>
      <dsp:spPr>
        <a:xfrm>
          <a:off x="3897310" y="4538"/>
          <a:ext cx="2851603" cy="1356014"/>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ES" sz="1300" kern="1200" dirty="0" smtClean="0"/>
            <a:t>Ley General de Educación (Ley 115 de 1994): El artículo 5°, numerales 3 y 9, establece como fines de la educación</a:t>
          </a:r>
          <a:endParaRPr lang="es-ES" sz="1300" kern="1200" dirty="0"/>
        </a:p>
      </dsp:txBody>
      <dsp:txXfrm>
        <a:off x="3963505" y="70733"/>
        <a:ext cx="2719213" cy="1223624"/>
      </dsp:txXfrm>
    </dsp:sp>
    <dsp:sp modelId="{A3DB62A4-2EF5-40A5-8749-017EE2556566}">
      <dsp:nvSpPr>
        <dsp:cNvPr id="0" name=""/>
        <dsp:cNvSpPr/>
      </dsp:nvSpPr>
      <dsp:spPr>
        <a:xfrm>
          <a:off x="4469556" y="1320612"/>
          <a:ext cx="4366902" cy="4366902"/>
        </a:xfrm>
        <a:custGeom>
          <a:avLst/>
          <a:gdLst/>
          <a:ahLst/>
          <a:cxnLst/>
          <a:rect l="0" t="0" r="0" b="0"/>
          <a:pathLst>
            <a:path>
              <a:moveTo>
                <a:pt x="2376665" y="8565"/>
              </a:moveTo>
              <a:arcTo wR="2183451" hR="2183451" stAng="16504606" swAng="462275"/>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34B53D0-9079-40D2-AA0B-A14F42E5F129}">
      <dsp:nvSpPr>
        <dsp:cNvPr id="0" name=""/>
        <dsp:cNvSpPr/>
      </dsp:nvSpPr>
      <dsp:spPr>
        <a:xfrm>
          <a:off x="5996394" y="1398408"/>
          <a:ext cx="3164427" cy="1709900"/>
        </a:xfrm>
        <a:prstGeom prst="roundRect">
          <a:avLst/>
        </a:prstGeom>
        <a:solidFill>
          <a:schemeClr val="accent5">
            <a:hueOff val="3846953"/>
            <a:satOff val="-1374"/>
            <a:lumOff val="220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ES" sz="1300" kern="1200" dirty="0" smtClean="0"/>
            <a:t>En su artículo 145 crea el Programa de Educación en Economía y Finanzas. “El Ministerio de Educación Nacional incluirá en el diseño de programas para el desarrollo de competencias básicas, la educación económica y financiera</a:t>
          </a:r>
          <a:endParaRPr lang="es-ES" sz="1300" kern="1200" dirty="0"/>
        </a:p>
      </dsp:txBody>
      <dsp:txXfrm>
        <a:off x="6079864" y="1481878"/>
        <a:ext cx="2997487" cy="1542960"/>
      </dsp:txXfrm>
    </dsp:sp>
    <dsp:sp modelId="{9AFBBD0B-66AE-478D-9FF3-840BB44AFEDF}">
      <dsp:nvSpPr>
        <dsp:cNvPr id="0" name=""/>
        <dsp:cNvSpPr/>
      </dsp:nvSpPr>
      <dsp:spPr>
        <a:xfrm>
          <a:off x="4478857" y="-1055187"/>
          <a:ext cx="4366902" cy="4366902"/>
        </a:xfrm>
        <a:custGeom>
          <a:avLst/>
          <a:gdLst/>
          <a:ahLst/>
          <a:cxnLst/>
          <a:rect l="0" t="0" r="0" b="0"/>
          <a:pathLst>
            <a:path>
              <a:moveTo>
                <a:pt x="3034098" y="4194386"/>
              </a:moveTo>
              <a:arcTo wR="2183451" hR="2183451" stAng="4024267" swAng="360515"/>
            </a:path>
          </a:pathLst>
        </a:custGeom>
        <a:noFill/>
        <a:ln w="9525" cap="flat" cmpd="sng" algn="ctr">
          <a:solidFill>
            <a:schemeClr val="accent5">
              <a:hueOff val="3846953"/>
              <a:satOff val="-1374"/>
              <a:lumOff val="2206"/>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4E1A6B3-1154-4D1D-AEE8-F528E2B51C57}">
      <dsp:nvSpPr>
        <dsp:cNvPr id="0" name=""/>
        <dsp:cNvSpPr/>
      </dsp:nvSpPr>
      <dsp:spPr>
        <a:xfrm>
          <a:off x="5292397" y="3238085"/>
          <a:ext cx="3015583" cy="1568389"/>
        </a:xfrm>
        <a:prstGeom prst="roundRect">
          <a:avLst/>
        </a:prstGeom>
        <a:solidFill>
          <a:schemeClr val="accent5">
            <a:hueOff val="7693906"/>
            <a:satOff val="-2748"/>
            <a:lumOff val="4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ES" sz="1300" kern="1200" dirty="0" smtClean="0"/>
            <a:t>Plan Sectorial de Educación 2010-2014: La educación financiera contribuye al desarrollo de la política de calidad en el sentido de que niños, niñas y jóvenes reciben una educación que genera oportunidades legítimas de progreso y prosperidad para ellos y para el país</a:t>
          </a:r>
          <a:endParaRPr lang="es-ES" sz="1300" kern="1200" dirty="0"/>
        </a:p>
      </dsp:txBody>
      <dsp:txXfrm>
        <a:off x="5368959" y="3314647"/>
        <a:ext cx="2862459" cy="1415265"/>
      </dsp:txXfrm>
    </dsp:sp>
    <dsp:sp modelId="{BBD1931B-9B2F-4B0F-8402-D2A2CDE2CC60}">
      <dsp:nvSpPr>
        <dsp:cNvPr id="0" name=""/>
        <dsp:cNvSpPr/>
      </dsp:nvSpPr>
      <dsp:spPr>
        <a:xfrm>
          <a:off x="2535882" y="423189"/>
          <a:ext cx="4366902" cy="4366902"/>
        </a:xfrm>
        <a:custGeom>
          <a:avLst/>
          <a:gdLst/>
          <a:ahLst/>
          <a:cxnLst/>
          <a:rect l="0" t="0" r="0" b="0"/>
          <a:pathLst>
            <a:path>
              <a:moveTo>
                <a:pt x="2632082" y="4320315"/>
              </a:moveTo>
              <a:arcTo wR="2183451" hR="2183451" stAng="4688583" swAng="608262"/>
            </a:path>
          </a:pathLst>
        </a:custGeom>
        <a:noFill/>
        <a:ln w="9525" cap="flat" cmpd="sng" algn="ctr">
          <a:solidFill>
            <a:schemeClr val="accent5">
              <a:hueOff val="7693906"/>
              <a:satOff val="-2748"/>
              <a:lumOff val="4412"/>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D4B4C9A-70F8-4975-9D93-C8016E8C80D3}">
      <dsp:nvSpPr>
        <dsp:cNvPr id="0" name=""/>
        <dsp:cNvSpPr/>
      </dsp:nvSpPr>
      <dsp:spPr>
        <a:xfrm>
          <a:off x="1946369" y="3123928"/>
          <a:ext cx="3093158" cy="1665269"/>
        </a:xfrm>
        <a:prstGeom prst="roundRect">
          <a:avLst/>
        </a:prstGeom>
        <a:solidFill>
          <a:schemeClr val="accent5">
            <a:hueOff val="11540859"/>
            <a:satOff val="-4122"/>
            <a:lumOff val="661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ES" sz="1300" kern="1200" dirty="0" smtClean="0"/>
            <a:t>Decreto 457 de 2014: Esta norma organiza el Sistema Administrativo Nacional para la Educación Económica y Financiera y crea la Comisión Intersectorial para la Educación Económica y Financiera</a:t>
          </a:r>
          <a:endParaRPr lang="es-ES" sz="1300" kern="1200" dirty="0"/>
        </a:p>
      </dsp:txBody>
      <dsp:txXfrm>
        <a:off x="2027661" y="3205220"/>
        <a:ext cx="2930574" cy="1502685"/>
      </dsp:txXfrm>
    </dsp:sp>
    <dsp:sp modelId="{29FA6236-6EA7-491C-8A1B-C0BF619381BB}">
      <dsp:nvSpPr>
        <dsp:cNvPr id="0" name=""/>
        <dsp:cNvSpPr/>
      </dsp:nvSpPr>
      <dsp:spPr>
        <a:xfrm>
          <a:off x="2378331" y="-710804"/>
          <a:ext cx="4366902" cy="4366902"/>
        </a:xfrm>
        <a:custGeom>
          <a:avLst/>
          <a:gdLst/>
          <a:ahLst/>
          <a:cxnLst/>
          <a:rect l="0" t="0" r="0" b="0"/>
          <a:pathLst>
            <a:path>
              <a:moveTo>
                <a:pt x="709435" y="3794269"/>
              </a:moveTo>
              <a:arcTo wR="2183451" hR="2183451" stAng="7947647" swAng="287915"/>
            </a:path>
          </a:pathLst>
        </a:custGeom>
        <a:noFill/>
        <a:ln w="9525" cap="flat" cmpd="sng" algn="ctr">
          <a:solidFill>
            <a:schemeClr val="accent5">
              <a:hueOff val="11540859"/>
              <a:satOff val="-4122"/>
              <a:lumOff val="6619"/>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CE458D3-B769-4EAE-A839-E0BEFAACC6C1}">
      <dsp:nvSpPr>
        <dsp:cNvPr id="0" name=""/>
        <dsp:cNvSpPr/>
      </dsp:nvSpPr>
      <dsp:spPr>
        <a:xfrm>
          <a:off x="1485400" y="1335435"/>
          <a:ext cx="2982857" cy="1573800"/>
        </a:xfrm>
        <a:prstGeom prst="roundRect">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ES" sz="1300" kern="1200" dirty="0" smtClean="0"/>
            <a:t>Artículo 13 define que es objetivo primordial de todos y cada uno de los niveles educativos el desarrollo integral de los educandos mediante acciones estructuradas encaminadas a fomentar</a:t>
          </a:r>
          <a:endParaRPr lang="es-ES" sz="1300" kern="1200" dirty="0"/>
        </a:p>
      </dsp:txBody>
      <dsp:txXfrm>
        <a:off x="1562227" y="1412262"/>
        <a:ext cx="2829203" cy="1420146"/>
      </dsp:txXfrm>
    </dsp:sp>
    <dsp:sp modelId="{73981A66-2C80-4FF7-A706-D65C0B8D0D36}">
      <dsp:nvSpPr>
        <dsp:cNvPr id="0" name=""/>
        <dsp:cNvSpPr/>
      </dsp:nvSpPr>
      <dsp:spPr>
        <a:xfrm>
          <a:off x="1825666" y="1228351"/>
          <a:ext cx="4366902" cy="4366902"/>
        </a:xfrm>
        <a:custGeom>
          <a:avLst/>
          <a:gdLst/>
          <a:ahLst/>
          <a:cxnLst/>
          <a:rect l="0" t="0" r="0" b="0"/>
          <a:pathLst>
            <a:path>
              <a:moveTo>
                <a:pt x="1617943" y="74503"/>
              </a:moveTo>
              <a:arcTo wR="2183451" hR="2183451" stAng="15299366" swAng="544044"/>
            </a:path>
          </a:pathLst>
        </a:custGeom>
        <a:noFill/>
        <a:ln w="9525" cap="flat" cmpd="sng" algn="ctr">
          <a:solidFill>
            <a:schemeClr val="accent5">
              <a:hueOff val="15387812"/>
              <a:satOff val="-5496"/>
              <a:lumOff val="8825"/>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4F55C7-AC2D-4E2D-AF37-DF520494613E}">
      <dsp:nvSpPr>
        <dsp:cNvPr id="0" name=""/>
        <dsp:cNvSpPr/>
      </dsp:nvSpPr>
      <dsp:spPr>
        <a:xfrm>
          <a:off x="0" y="0"/>
          <a:ext cx="10215155" cy="2195267"/>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S" sz="2300" kern="1200" dirty="0" smtClean="0"/>
            <a:t>Integra aprendizajes con actividades del ahorro en la vida cotidiana. </a:t>
          </a:r>
          <a:endParaRPr lang="en-US" sz="2300" kern="1200" dirty="0" smtClean="0"/>
        </a:p>
        <a:p>
          <a:pPr lvl="0" algn="l" defTabSz="1022350">
            <a:lnSpc>
              <a:spcPct val="90000"/>
            </a:lnSpc>
            <a:spcBef>
              <a:spcPct val="0"/>
            </a:spcBef>
            <a:spcAft>
              <a:spcPct val="35000"/>
            </a:spcAft>
          </a:pPr>
          <a:r>
            <a:rPr lang="en-US" sz="2300" kern="1200" dirty="0" smtClean="0">
              <a:sym typeface="Symbol" panose="05050102010706020507" pitchFamily="18" charset="2"/>
            </a:rPr>
            <a:t></a:t>
          </a:r>
          <a:r>
            <a:rPr lang="es-ES" sz="2300" kern="1200" dirty="0" smtClean="0"/>
            <a:t> Permite formar a los niños y niñas en valores hacia el ahorro y el buen manejo del dinero.</a:t>
          </a:r>
          <a:endParaRPr lang="en-US" sz="2300" kern="1200" dirty="0" smtClean="0"/>
        </a:p>
        <a:p>
          <a:pPr lvl="0" algn="l" defTabSz="1022350">
            <a:lnSpc>
              <a:spcPct val="90000"/>
            </a:lnSpc>
            <a:spcBef>
              <a:spcPct val="0"/>
            </a:spcBef>
            <a:spcAft>
              <a:spcPct val="35000"/>
            </a:spcAft>
          </a:pPr>
          <a:r>
            <a:rPr lang="en-US" sz="2300" kern="1200" dirty="0" smtClean="0">
              <a:sym typeface="Symbol" panose="05050102010706020507" pitchFamily="18" charset="2"/>
            </a:rPr>
            <a:t></a:t>
          </a:r>
          <a:r>
            <a:rPr lang="es-ES" sz="2300" kern="1200" dirty="0" smtClean="0"/>
            <a:t> Integra sus conocimientos con otros </a:t>
          </a:r>
          <a:r>
            <a:rPr lang="es-ES" sz="2300" kern="1200" dirty="0" err="1" smtClean="0"/>
            <a:t>presaberes</a:t>
          </a:r>
          <a:r>
            <a:rPr lang="es-ES" sz="2300" kern="1200" dirty="0" smtClean="0"/>
            <a:t> de otras asignaturas</a:t>
          </a:r>
          <a:endParaRPr lang="es-ES" sz="2300" kern="1200" dirty="0"/>
        </a:p>
      </dsp:txBody>
      <dsp:txXfrm>
        <a:off x="2262557" y="0"/>
        <a:ext cx="7952597" cy="2195267"/>
      </dsp:txXfrm>
    </dsp:sp>
    <dsp:sp modelId="{247813DD-0988-46CC-8CD1-0A105D9B94C4}">
      <dsp:nvSpPr>
        <dsp:cNvPr id="0" name=""/>
        <dsp:cNvSpPr/>
      </dsp:nvSpPr>
      <dsp:spPr>
        <a:xfrm>
          <a:off x="184284" y="63741"/>
          <a:ext cx="1901408" cy="2051486"/>
        </a:xfrm>
        <a:prstGeom prst="roundRect">
          <a:avLst>
            <a:gd name="adj" fmla="val 10000"/>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BF9DED-A625-46A4-AC0B-8D14C3E9BE47}">
      <dsp:nvSpPr>
        <dsp:cNvPr id="0" name=""/>
        <dsp:cNvSpPr/>
      </dsp:nvSpPr>
      <dsp:spPr>
        <a:xfrm>
          <a:off x="0" y="2414794"/>
          <a:ext cx="10215155" cy="2195267"/>
        </a:xfrm>
        <a:prstGeom prst="roundRect">
          <a:avLst>
            <a:gd name="adj" fmla="val 10000"/>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977900">
            <a:lnSpc>
              <a:spcPct val="90000"/>
            </a:lnSpc>
            <a:spcBef>
              <a:spcPct val="0"/>
            </a:spcBef>
            <a:spcAft>
              <a:spcPct val="35000"/>
            </a:spcAft>
          </a:pPr>
          <a:r>
            <a:rPr lang="es-ES" sz="2200" kern="1200" dirty="0" smtClean="0"/>
            <a:t>Integra actividades transversales con otras asignaturas.</a:t>
          </a:r>
        </a:p>
        <a:p>
          <a:pPr lvl="0" algn="l" defTabSz="977900">
            <a:lnSpc>
              <a:spcPct val="90000"/>
            </a:lnSpc>
            <a:spcBef>
              <a:spcPct val="0"/>
            </a:spcBef>
            <a:spcAft>
              <a:spcPct val="35000"/>
            </a:spcAft>
          </a:pPr>
          <a:r>
            <a:rPr lang="es-ES" sz="2200" kern="1200" dirty="0" smtClean="0"/>
            <a:t>Impacto de las actividades en la comunidad educativa.</a:t>
          </a:r>
          <a:endParaRPr lang="es-ES" sz="2200" kern="1200" dirty="0"/>
        </a:p>
        <a:p>
          <a:pPr marL="228600" lvl="1" indent="-228600" algn="l" defTabSz="1066800">
            <a:lnSpc>
              <a:spcPct val="90000"/>
            </a:lnSpc>
            <a:spcBef>
              <a:spcPct val="0"/>
            </a:spcBef>
            <a:spcAft>
              <a:spcPct val="15000"/>
            </a:spcAft>
            <a:buChar char="••"/>
          </a:pPr>
          <a:r>
            <a:rPr lang="es-ES" sz="2400" kern="1200" dirty="0" smtClean="0"/>
            <a:t>Valora y concientiza a los estudiantes sobre el ahorro y buen uso de los recursos naturales</a:t>
          </a:r>
          <a:endParaRPr lang="es-ES" sz="2400" kern="1200" dirty="0"/>
        </a:p>
        <a:p>
          <a:pPr marL="228600" lvl="1" indent="-228600" algn="l" defTabSz="1066800">
            <a:lnSpc>
              <a:spcPct val="90000"/>
            </a:lnSpc>
            <a:spcBef>
              <a:spcPct val="0"/>
            </a:spcBef>
            <a:spcAft>
              <a:spcPct val="15000"/>
            </a:spcAft>
            <a:buChar char="••"/>
          </a:pPr>
          <a:endParaRPr lang="es-ES" sz="2400" kern="1200" dirty="0"/>
        </a:p>
      </dsp:txBody>
      <dsp:txXfrm>
        <a:off x="2262557" y="2414794"/>
        <a:ext cx="7952597" cy="2195267"/>
      </dsp:txXfrm>
    </dsp:sp>
    <dsp:sp modelId="{AA27A675-141A-4C3D-9BE0-BD2A2306FF7D}">
      <dsp:nvSpPr>
        <dsp:cNvPr id="0" name=""/>
        <dsp:cNvSpPr/>
      </dsp:nvSpPr>
      <dsp:spPr>
        <a:xfrm>
          <a:off x="98569" y="2530537"/>
          <a:ext cx="1953403" cy="1900030"/>
        </a:xfrm>
        <a:prstGeom prst="roundRect">
          <a:avLst>
            <a:gd name="adj" fmla="val 10000"/>
          </a:avLst>
        </a:prstGeom>
        <a:blipFill rotWithShape="1">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8F8BA0-C71D-4671-A37D-4CE0D2F17324}">
      <dsp:nvSpPr>
        <dsp:cNvPr id="0" name=""/>
        <dsp:cNvSpPr/>
      </dsp:nvSpPr>
      <dsp:spPr>
        <a:xfrm>
          <a:off x="228" y="82508"/>
          <a:ext cx="2460011" cy="4302478"/>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u="sng" kern="1200" dirty="0" smtClean="0">
              <a:solidFill>
                <a:schemeClr val="tx1"/>
              </a:solidFill>
            </a:rPr>
            <a:t>Creación plan de ahorro</a:t>
          </a:r>
        </a:p>
        <a:p>
          <a:pPr lvl="0" algn="just" defTabSz="889000">
            <a:lnSpc>
              <a:spcPct val="90000"/>
            </a:lnSpc>
            <a:spcBef>
              <a:spcPct val="0"/>
            </a:spcBef>
            <a:spcAft>
              <a:spcPct val="35000"/>
            </a:spcAft>
          </a:pPr>
          <a:r>
            <a:rPr lang="es-ES" sz="1600" kern="1200" dirty="0" smtClean="0">
              <a:solidFill>
                <a:schemeClr val="accent6">
                  <a:lumMod val="50000"/>
                </a:schemeClr>
              </a:solidFill>
            </a:rPr>
            <a:t>Elaborar creativamente en material de desecho una alcancía por grado, donde se le asignara un nombre a cada una de ellas. Exposición de cada uno de los trabajos elaborados. Enfocar el valor y tiempo de ahorro por grado y el destino final de los recursos recolectados.</a:t>
          </a:r>
        </a:p>
        <a:p>
          <a:pPr lvl="0" algn="just" defTabSz="889000">
            <a:lnSpc>
              <a:spcPct val="90000"/>
            </a:lnSpc>
            <a:spcBef>
              <a:spcPct val="0"/>
            </a:spcBef>
            <a:spcAft>
              <a:spcPct val="35000"/>
            </a:spcAft>
          </a:pPr>
          <a:r>
            <a:rPr lang="es-ES" sz="1600" b="1" kern="1200" dirty="0" smtClean="0">
              <a:solidFill>
                <a:srgbClr val="F226BD"/>
              </a:solidFill>
            </a:rPr>
            <a:t>Febrero 17 de 2023</a:t>
          </a:r>
        </a:p>
        <a:p>
          <a:pPr lvl="0" algn="ctr" defTabSz="889000">
            <a:lnSpc>
              <a:spcPct val="90000"/>
            </a:lnSpc>
            <a:spcBef>
              <a:spcPct val="0"/>
            </a:spcBef>
            <a:spcAft>
              <a:spcPct val="35000"/>
            </a:spcAft>
          </a:pPr>
          <a:endParaRPr lang="es-ES" sz="1600" kern="1200" dirty="0" smtClean="0"/>
        </a:p>
        <a:p>
          <a:pPr lvl="0" algn="ctr" defTabSz="889000">
            <a:lnSpc>
              <a:spcPct val="90000"/>
            </a:lnSpc>
            <a:spcBef>
              <a:spcPct val="0"/>
            </a:spcBef>
            <a:spcAft>
              <a:spcPct val="35000"/>
            </a:spcAft>
          </a:pPr>
          <a:endParaRPr lang="es-ES" sz="1600" kern="1200" dirty="0" smtClean="0"/>
        </a:p>
        <a:p>
          <a:pPr lvl="0" algn="ctr" defTabSz="889000">
            <a:lnSpc>
              <a:spcPct val="90000"/>
            </a:lnSpc>
            <a:spcBef>
              <a:spcPct val="0"/>
            </a:spcBef>
            <a:spcAft>
              <a:spcPct val="35000"/>
            </a:spcAft>
          </a:pPr>
          <a:endParaRPr lang="en-US" sz="1600" kern="1200" dirty="0" smtClean="0"/>
        </a:p>
        <a:p>
          <a:pPr lvl="0" algn="ctr" defTabSz="889000">
            <a:lnSpc>
              <a:spcPct val="90000"/>
            </a:lnSpc>
            <a:spcBef>
              <a:spcPct val="0"/>
            </a:spcBef>
            <a:spcAft>
              <a:spcPct val="35000"/>
            </a:spcAft>
          </a:pPr>
          <a:endParaRPr lang="es-ES" sz="1400" kern="1200" dirty="0"/>
        </a:p>
      </dsp:txBody>
      <dsp:txXfrm>
        <a:off x="228" y="82508"/>
        <a:ext cx="2460011" cy="4302478"/>
      </dsp:txXfrm>
    </dsp:sp>
    <dsp:sp modelId="{A9BCB790-8FF0-4511-B6FC-94F65727186D}">
      <dsp:nvSpPr>
        <dsp:cNvPr id="0" name=""/>
        <dsp:cNvSpPr/>
      </dsp:nvSpPr>
      <dsp:spPr>
        <a:xfrm>
          <a:off x="2691544" y="78380"/>
          <a:ext cx="2502062" cy="4310735"/>
        </a:xfrm>
        <a:prstGeom prst="rect">
          <a:avLst/>
        </a:prstGeom>
        <a:solidFill>
          <a:schemeClr val="accent3">
            <a:hueOff val="-1143260"/>
            <a:satOff val="6956"/>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ES" sz="2000" b="1" u="sng"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2000" b="1" u="sng"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2000" b="1" u="sng"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2000" b="1" u="sng"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2000" b="1" u="sng"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2000" b="1" u="sng"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2000" b="1" u="sng" kern="1200" dirty="0" smtClean="0">
            <a:solidFill>
              <a:schemeClr val="tx1">
                <a:lumMod val="95000"/>
                <a:lumOff val="5000"/>
              </a:schemeClr>
            </a:solidFill>
          </a:endParaRPr>
        </a:p>
        <a:p>
          <a:pPr lvl="0" algn="ctr" defTabSz="889000">
            <a:lnSpc>
              <a:spcPct val="90000"/>
            </a:lnSpc>
            <a:spcBef>
              <a:spcPct val="0"/>
            </a:spcBef>
            <a:spcAft>
              <a:spcPct val="35000"/>
            </a:spcAft>
          </a:pPr>
          <a:r>
            <a:rPr lang="es-ES" sz="2000" b="1" u="sng" kern="1200" dirty="0" smtClean="0">
              <a:solidFill>
                <a:schemeClr val="tx1">
                  <a:lumMod val="95000"/>
                  <a:lumOff val="5000"/>
                </a:schemeClr>
              </a:solidFill>
            </a:rPr>
            <a:t>Botellita  y caja ahorradora</a:t>
          </a:r>
        </a:p>
        <a:p>
          <a:pPr lvl="0" algn="l" defTabSz="889000">
            <a:lnSpc>
              <a:spcPct val="90000"/>
            </a:lnSpc>
            <a:spcBef>
              <a:spcPct val="0"/>
            </a:spcBef>
            <a:spcAft>
              <a:spcPct val="35000"/>
            </a:spcAft>
          </a:pPr>
          <a:r>
            <a:rPr lang="es-ES" sz="1600" b="0" kern="1200" dirty="0" smtClean="0">
              <a:solidFill>
                <a:schemeClr val="accent6">
                  <a:lumMod val="50000"/>
                </a:schemeClr>
              </a:solidFill>
            </a:rPr>
            <a:t>Los estudiantes decoraran </a:t>
          </a:r>
          <a:r>
            <a:rPr lang="es-ES" sz="1600" kern="1200" dirty="0" smtClean="0">
              <a:solidFill>
                <a:schemeClr val="accent6">
                  <a:lumMod val="50000"/>
                </a:schemeClr>
              </a:solidFill>
            </a:rPr>
            <a:t>creativamente una botella plástica 1.5 litros donde ordenadamente depositaran la basura generada por cada uno de ellos diariamente. Además harán un lugar para ubicar una caja de cartón decorada con el fin de recoger las hojas de cuaderno que se pueden volver a utilizar.</a:t>
          </a:r>
        </a:p>
        <a:p>
          <a:pPr lvl="0" algn="l" defTabSz="889000">
            <a:lnSpc>
              <a:spcPct val="90000"/>
            </a:lnSpc>
            <a:spcBef>
              <a:spcPct val="0"/>
            </a:spcBef>
            <a:spcAft>
              <a:spcPct val="35000"/>
            </a:spcAft>
          </a:pPr>
          <a:r>
            <a:rPr lang="es-ES" sz="1600" b="1" kern="1200" dirty="0" smtClean="0">
              <a:solidFill>
                <a:srgbClr val="F226BD"/>
              </a:solidFill>
            </a:rPr>
            <a:t>Mayo 05 de 2023</a:t>
          </a: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smtClean="0">
            <a:solidFill>
              <a:schemeClr val="tx1">
                <a:lumMod val="95000"/>
                <a:lumOff val="5000"/>
              </a:schemeClr>
            </a:solidFill>
          </a:endParaRPr>
        </a:p>
        <a:p>
          <a:pPr lvl="0" algn="ctr" defTabSz="889000">
            <a:lnSpc>
              <a:spcPct val="90000"/>
            </a:lnSpc>
            <a:spcBef>
              <a:spcPct val="0"/>
            </a:spcBef>
            <a:spcAft>
              <a:spcPct val="35000"/>
            </a:spcAft>
          </a:pPr>
          <a:endParaRPr lang="es-ES" sz="1600" b="1" kern="1200" dirty="0">
            <a:solidFill>
              <a:schemeClr val="tx1">
                <a:lumMod val="95000"/>
                <a:lumOff val="5000"/>
              </a:schemeClr>
            </a:solidFill>
          </a:endParaRPr>
        </a:p>
      </dsp:txBody>
      <dsp:txXfrm>
        <a:off x="2691544" y="78380"/>
        <a:ext cx="2502062" cy="4310735"/>
      </dsp:txXfrm>
    </dsp:sp>
    <dsp:sp modelId="{2841F7FE-7DEF-4217-B37B-B1AFFE958A7A}">
      <dsp:nvSpPr>
        <dsp:cNvPr id="0" name=""/>
        <dsp:cNvSpPr/>
      </dsp:nvSpPr>
      <dsp:spPr>
        <a:xfrm>
          <a:off x="5424911" y="52254"/>
          <a:ext cx="2430682" cy="4362987"/>
        </a:xfrm>
        <a:prstGeom prst="rect">
          <a:avLst/>
        </a:prstGeom>
        <a:solidFill>
          <a:schemeClr val="accent3">
            <a:hueOff val="-2286521"/>
            <a:satOff val="13913"/>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800" b="1" u="sng" kern="1200" dirty="0" smtClean="0">
            <a:solidFill>
              <a:schemeClr val="tx1"/>
            </a:solidFill>
          </a:endParaRPr>
        </a:p>
        <a:p>
          <a:pPr lvl="0" algn="ctr" defTabSz="711200">
            <a:lnSpc>
              <a:spcPct val="90000"/>
            </a:lnSpc>
            <a:spcBef>
              <a:spcPct val="0"/>
            </a:spcBef>
            <a:spcAft>
              <a:spcPct val="35000"/>
            </a:spcAft>
          </a:pPr>
          <a:r>
            <a:rPr lang="es-ES" sz="1800" b="1" u="sng" kern="1200" dirty="0" smtClean="0">
              <a:solidFill>
                <a:schemeClr val="tx1"/>
              </a:solidFill>
            </a:rPr>
            <a:t>Ahorrando  luz y agua también ahorro dinero</a:t>
          </a:r>
        </a:p>
        <a:p>
          <a:pPr lvl="0" algn="l" defTabSz="711200">
            <a:lnSpc>
              <a:spcPct val="90000"/>
            </a:lnSpc>
            <a:spcBef>
              <a:spcPct val="0"/>
            </a:spcBef>
            <a:spcAft>
              <a:spcPct val="35000"/>
            </a:spcAft>
          </a:pPr>
          <a:r>
            <a:rPr lang="es-ES" sz="1600" kern="1200" dirty="0" smtClean="0">
              <a:solidFill>
                <a:schemeClr val="accent6">
                  <a:lumMod val="50000"/>
                </a:schemeClr>
              </a:solidFill>
            </a:rPr>
            <a:t>Inculcar hábitos de ahorro de agua al lavarse las manos, cepillarse los dientes, apagar las luces y electrodomésticos que no utilicemos.</a:t>
          </a:r>
          <a:endParaRPr lang="en-US" sz="1600" kern="1200" dirty="0" smtClean="0">
            <a:solidFill>
              <a:schemeClr val="accent6">
                <a:lumMod val="50000"/>
              </a:schemeClr>
            </a:solidFill>
          </a:endParaRPr>
        </a:p>
        <a:p>
          <a:pPr lvl="0" algn="l" defTabSz="711200">
            <a:lnSpc>
              <a:spcPct val="90000"/>
            </a:lnSpc>
            <a:spcBef>
              <a:spcPct val="0"/>
            </a:spcBef>
            <a:spcAft>
              <a:spcPct val="35000"/>
            </a:spcAft>
          </a:pPr>
          <a:r>
            <a:rPr lang="es-ES" sz="1600" kern="1200" dirty="0" smtClean="0">
              <a:solidFill>
                <a:schemeClr val="accent6">
                  <a:lumMod val="50000"/>
                </a:schemeClr>
              </a:solidFill>
            </a:rPr>
            <a:t>En cada grado se elaborarán creativamente manillas o escarapelas donde cada uno de los estudiantes serán vigías del agua y tendrán como función mantener en su colegio y en casa el correcto uso de este recurso natural.</a:t>
          </a:r>
        </a:p>
        <a:p>
          <a:pPr lvl="0" algn="l" defTabSz="711200">
            <a:lnSpc>
              <a:spcPct val="90000"/>
            </a:lnSpc>
            <a:spcBef>
              <a:spcPct val="0"/>
            </a:spcBef>
            <a:spcAft>
              <a:spcPct val="35000"/>
            </a:spcAft>
          </a:pPr>
          <a:r>
            <a:rPr lang="es-ES" sz="1600" b="1" kern="1200" dirty="0" smtClean="0">
              <a:solidFill>
                <a:srgbClr val="F226BD"/>
              </a:solidFill>
            </a:rPr>
            <a:t>Agosto 25 de 2023</a:t>
          </a:r>
          <a:endParaRPr lang="es-ES" sz="1600" b="1" u="sng" kern="1200" dirty="0" smtClean="0">
            <a:solidFill>
              <a:srgbClr val="F226BD"/>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b="1" u="sng" kern="1200" dirty="0" smtClean="0">
            <a:solidFill>
              <a:schemeClr val="tx1"/>
            </a:solidFill>
          </a:endParaRPr>
        </a:p>
        <a:p>
          <a:pPr lvl="0" algn="ctr" defTabSz="711200">
            <a:lnSpc>
              <a:spcPct val="90000"/>
            </a:lnSpc>
            <a:spcBef>
              <a:spcPct val="0"/>
            </a:spcBef>
            <a:spcAft>
              <a:spcPct val="35000"/>
            </a:spcAft>
          </a:pPr>
          <a:endParaRPr lang="es-ES" sz="1600" u="sng" kern="1200" dirty="0">
            <a:solidFill>
              <a:schemeClr val="tx1"/>
            </a:solidFill>
          </a:endParaRPr>
        </a:p>
      </dsp:txBody>
      <dsp:txXfrm>
        <a:off x="5424911" y="52254"/>
        <a:ext cx="2430682" cy="4362987"/>
      </dsp:txXfrm>
    </dsp:sp>
    <dsp:sp modelId="{1712C812-B7FC-4D87-B9FD-69CB45128B1D}">
      <dsp:nvSpPr>
        <dsp:cNvPr id="0" name=""/>
        <dsp:cNvSpPr/>
      </dsp:nvSpPr>
      <dsp:spPr>
        <a:xfrm>
          <a:off x="8087125" y="56931"/>
          <a:ext cx="2715857" cy="4302478"/>
        </a:xfrm>
        <a:prstGeom prst="rect">
          <a:avLst/>
        </a:prstGeom>
        <a:solidFill>
          <a:schemeClr val="accent3">
            <a:hueOff val="-3429781"/>
            <a:satOff val="20869"/>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r>
            <a:rPr lang="es-ES" sz="1800" b="1" u="sng" kern="1200" dirty="0" smtClean="0">
              <a:solidFill>
                <a:schemeClr val="tx1"/>
              </a:solidFill>
            </a:rPr>
            <a:t>Feria empresarial</a:t>
          </a:r>
        </a:p>
        <a:p>
          <a:pPr lvl="0" algn="l" defTabSz="800100">
            <a:lnSpc>
              <a:spcPct val="90000"/>
            </a:lnSpc>
            <a:spcBef>
              <a:spcPct val="0"/>
            </a:spcBef>
            <a:spcAft>
              <a:spcPct val="35000"/>
            </a:spcAft>
          </a:pPr>
          <a:r>
            <a:rPr lang="es-ES" sz="1600" kern="1200" dirty="0" smtClean="0">
              <a:solidFill>
                <a:srgbClr val="7030A0"/>
              </a:solidFill>
            </a:rPr>
            <a:t>Organizados en grupos por grado, los estudiantes con orientación del docente, propondrán una idea emprendedora (alimentos, manualidades, entre otros) y trabajarán cooperativamente para participar de la feria empresarial, donde podrán vender sus productos a todos sus compañeros</a:t>
          </a:r>
          <a:endParaRPr lang="es-ES" sz="1600" b="0" u="sng" kern="1200" dirty="0" smtClean="0">
            <a:solidFill>
              <a:srgbClr val="7030A0"/>
            </a:solidFill>
          </a:endParaRPr>
        </a:p>
        <a:p>
          <a:pPr lvl="0" algn="l" defTabSz="800100">
            <a:lnSpc>
              <a:spcPct val="90000"/>
            </a:lnSpc>
            <a:spcBef>
              <a:spcPct val="0"/>
            </a:spcBef>
            <a:spcAft>
              <a:spcPct val="35000"/>
            </a:spcAft>
          </a:pPr>
          <a:r>
            <a:rPr lang="es-ES" sz="1600" kern="1200" dirty="0" smtClean="0">
              <a:solidFill>
                <a:srgbClr val="7030A0"/>
              </a:solidFill>
            </a:rPr>
            <a:t>Los estudiantes de grados preescolar, primero y segundo realizaran la actividad mediante el juego de roles donde se hará la feria de manera didáctica)</a:t>
          </a:r>
        </a:p>
        <a:p>
          <a:pPr lvl="0" algn="l" defTabSz="800100">
            <a:lnSpc>
              <a:spcPct val="90000"/>
            </a:lnSpc>
            <a:spcBef>
              <a:spcPct val="0"/>
            </a:spcBef>
            <a:spcAft>
              <a:spcPct val="35000"/>
            </a:spcAft>
          </a:pPr>
          <a:r>
            <a:rPr lang="es-ES" sz="1600" b="1" kern="1200" dirty="0" smtClean="0">
              <a:solidFill>
                <a:srgbClr val="F226BD"/>
              </a:solidFill>
            </a:rPr>
            <a:t>Octubre 27 de 2023</a:t>
          </a:r>
          <a:endParaRPr lang="es-ES" sz="1600" b="1" u="sng" kern="1200" dirty="0" smtClean="0">
            <a:solidFill>
              <a:srgbClr val="F226BD"/>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smtClean="0">
            <a:solidFill>
              <a:schemeClr val="tx1"/>
            </a:solidFill>
          </a:endParaRPr>
        </a:p>
        <a:p>
          <a:pPr lvl="0" algn="ctr" defTabSz="800100">
            <a:lnSpc>
              <a:spcPct val="90000"/>
            </a:lnSpc>
            <a:spcBef>
              <a:spcPct val="0"/>
            </a:spcBef>
            <a:spcAft>
              <a:spcPct val="35000"/>
            </a:spcAft>
          </a:pPr>
          <a:endParaRPr lang="es-ES" sz="1800" b="0" u="sng" kern="1200" dirty="0">
            <a:solidFill>
              <a:schemeClr val="tx1"/>
            </a:solidFill>
          </a:endParaRPr>
        </a:p>
      </dsp:txBody>
      <dsp:txXfrm>
        <a:off x="8087125" y="56931"/>
        <a:ext cx="2715857" cy="4302478"/>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4E12BBF6-B89E-4233-9464-6A096708667F}"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3712119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E12BBF6-B89E-4233-9464-6A096708667F}"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3758118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E12BBF6-B89E-4233-9464-6A096708667F}"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1725324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E12BBF6-B89E-4233-9464-6A096708667F}"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8FC70-D68C-4EB7-8EFC-E01758F26076}" type="slidenum">
              <a:rPr lang="en-US" smtClean="0"/>
              <a:t>‹Nº›</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52691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E12BBF6-B89E-4233-9464-6A096708667F}"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363557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4E12BBF6-B89E-4233-9464-6A096708667F}" type="datetimeFigureOut">
              <a:rPr lang="en-US" smtClean="0"/>
              <a:t>1/23/2023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2560090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4E12BBF6-B89E-4233-9464-6A096708667F}" type="datetimeFigureOut">
              <a:rPr lang="en-US" smtClean="0"/>
              <a:t>1/23/2023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3382646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E12BBF6-B89E-4233-9464-6A096708667F}"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34396076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E12BBF6-B89E-4233-9464-6A096708667F}"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4228407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E12BBF6-B89E-4233-9464-6A096708667F}"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2939011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E12BBF6-B89E-4233-9464-6A096708667F}"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3011022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E12BBF6-B89E-4233-9464-6A096708667F}"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231724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E12BBF6-B89E-4233-9464-6A096708667F}" type="datetimeFigureOut">
              <a:rPr lang="en-US" smtClean="0"/>
              <a:t>1/23/2023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2953315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E12BBF6-B89E-4233-9464-6A096708667F}" type="datetimeFigureOut">
              <a:rPr lang="en-US" smtClean="0"/>
              <a:t>1/23/2023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3426940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E12BBF6-B89E-4233-9464-6A096708667F}" type="datetimeFigureOut">
              <a:rPr lang="en-US" smtClean="0"/>
              <a:t>1/23/2023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3899935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E12BBF6-B89E-4233-9464-6A096708667F}"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230086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E12BBF6-B89E-4233-9464-6A096708667F}"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8FC70-D68C-4EB7-8EFC-E01758F26076}" type="slidenum">
              <a:rPr lang="en-US" smtClean="0"/>
              <a:t>‹Nº›</a:t>
            </a:fld>
            <a:endParaRPr lang="en-US"/>
          </a:p>
        </p:txBody>
      </p:sp>
    </p:spTree>
    <p:extLst>
      <p:ext uri="{BB962C8B-B14F-4D97-AF65-F5344CB8AC3E}">
        <p14:creationId xmlns:p14="http://schemas.microsoft.com/office/powerpoint/2010/main" val="4105670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E12BBF6-B89E-4233-9464-6A096708667F}" type="datetimeFigureOut">
              <a:rPr lang="en-US" smtClean="0"/>
              <a:t>1/23/2023</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2AD8FC70-D68C-4EB7-8EFC-E01758F26076}" type="slidenum">
              <a:rPr lang="en-US" smtClean="0"/>
              <a:t>‹Nº›</a:t>
            </a:fld>
            <a:endParaRPr lang="en-US"/>
          </a:p>
        </p:txBody>
      </p:sp>
    </p:spTree>
    <p:extLst>
      <p:ext uri="{BB962C8B-B14F-4D97-AF65-F5344CB8AC3E}">
        <p14:creationId xmlns:p14="http://schemas.microsoft.com/office/powerpoint/2010/main" val="30325054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37949" y="1602811"/>
            <a:ext cx="9221788" cy="1175657"/>
          </a:xfrm>
        </p:spPr>
        <p:txBody>
          <a:bodyPr/>
          <a:lstStyle/>
          <a:p>
            <a:r>
              <a:rPr lang="es-ES" b="1" dirty="0" smtClean="0">
                <a:solidFill>
                  <a:srgbClr val="FF0000"/>
                </a:solidFill>
                <a:latin typeface="Bahnschrift SemiBold SemiConden" panose="020B0502040204020203" pitchFamily="34" charset="0"/>
              </a:rPr>
              <a:t>PROYECTO EDUCACION FINANCIERA</a:t>
            </a:r>
            <a:endParaRPr lang="en-US" b="1" dirty="0">
              <a:solidFill>
                <a:srgbClr val="FF0000"/>
              </a:solidFill>
              <a:latin typeface="Bahnschrift SemiBold SemiConden" panose="020B0502040204020203" pitchFamily="34" charset="0"/>
            </a:endParaRPr>
          </a:p>
        </p:txBody>
      </p:sp>
      <p:sp>
        <p:nvSpPr>
          <p:cNvPr id="3" name="Subtítulo 2"/>
          <p:cNvSpPr>
            <a:spLocks noGrp="1"/>
          </p:cNvSpPr>
          <p:nvPr>
            <p:ph type="subTitle" idx="1"/>
          </p:nvPr>
        </p:nvSpPr>
        <p:spPr>
          <a:xfrm>
            <a:off x="3329441" y="3262841"/>
            <a:ext cx="8689976" cy="1097279"/>
          </a:xfrm>
        </p:spPr>
        <p:txBody>
          <a:bodyPr/>
          <a:lstStyle/>
          <a:p>
            <a:r>
              <a:rPr lang="es-ES" sz="3600" b="1" dirty="0" smtClean="0">
                <a:solidFill>
                  <a:srgbClr val="C00000"/>
                </a:solidFill>
                <a:latin typeface="Bahnschrift Light" panose="020B0502040204020203" pitchFamily="34" charset="0"/>
              </a:rPr>
              <a:t>“APRENDAMOS A AHORRAR”</a:t>
            </a:r>
          </a:p>
          <a:p>
            <a:endParaRPr lang="en-US" dirty="0"/>
          </a:p>
        </p:txBody>
      </p:sp>
      <p:pic>
        <p:nvPicPr>
          <p:cNvPr id="4" name="Imagen 3"/>
          <p:cNvPicPr>
            <a:picLocks noChangeAspect="1"/>
          </p:cNvPicPr>
          <p:nvPr/>
        </p:nvPicPr>
        <p:blipFill>
          <a:blip r:embed="rId2"/>
          <a:stretch>
            <a:fillRect/>
          </a:stretch>
        </p:blipFill>
        <p:spPr>
          <a:xfrm>
            <a:off x="431074" y="2939926"/>
            <a:ext cx="4167052" cy="3000278"/>
          </a:xfrm>
          <a:prstGeom prst="rect">
            <a:avLst/>
          </a:prstGeom>
        </p:spPr>
      </p:pic>
    </p:spTree>
    <p:extLst>
      <p:ext uri="{BB962C8B-B14F-4D97-AF65-F5344CB8AC3E}">
        <p14:creationId xmlns:p14="http://schemas.microsoft.com/office/powerpoint/2010/main" val="4282222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PROPUESTA PEDAGOGICA</a:t>
            </a:r>
            <a:r>
              <a:rPr lang="en-US" dirty="0"/>
              <a:t/>
            </a:r>
            <a:br>
              <a:rPr lang="en-US" dirty="0"/>
            </a:br>
            <a:endParaRPr lang="en-US" dirty="0"/>
          </a:p>
        </p:txBody>
      </p:sp>
      <p:pic>
        <p:nvPicPr>
          <p:cNvPr id="4" name="Imagen 3"/>
          <p:cNvPicPr>
            <a:picLocks noChangeAspect="1"/>
          </p:cNvPicPr>
          <p:nvPr/>
        </p:nvPicPr>
        <p:blipFill>
          <a:blip r:embed="rId2"/>
          <a:stretch>
            <a:fillRect/>
          </a:stretch>
        </p:blipFill>
        <p:spPr>
          <a:xfrm>
            <a:off x="3435531" y="3444207"/>
            <a:ext cx="4023360" cy="3098678"/>
          </a:xfrm>
          <a:prstGeom prst="rect">
            <a:avLst/>
          </a:prstGeom>
        </p:spPr>
      </p:pic>
      <p:sp>
        <p:nvSpPr>
          <p:cNvPr id="3" name="Marcador de contenido 2"/>
          <p:cNvSpPr>
            <a:spLocks noGrp="1"/>
          </p:cNvSpPr>
          <p:nvPr>
            <p:ph sz="quarter" idx="13"/>
          </p:nvPr>
        </p:nvSpPr>
        <p:spPr>
          <a:xfrm>
            <a:off x="913774" y="1541418"/>
            <a:ext cx="10363826" cy="4249782"/>
          </a:xfrm>
        </p:spPr>
        <p:txBody>
          <a:bodyPr/>
          <a:lstStyle/>
          <a:p>
            <a:r>
              <a:rPr lang="en-US" dirty="0"/>
              <a:t> </a:t>
            </a:r>
            <a:r>
              <a:rPr lang="es-ES" dirty="0"/>
              <a:t>Se busca incentivar la cultura del ahorro en la comunidad educativa partiendo de la elaboración y entrega a los estudiantes de una alcancía con el fin de crear la cultura del ahorro con refuerzos de videos, talleres, fichas y juegos. Se desarrollarán actividades distribuidas en 4 talleres durante el año lectivo para todos los grados que ofrece la institución.</a:t>
            </a:r>
            <a:endParaRPr lang="en-US" dirty="0"/>
          </a:p>
          <a:p>
            <a:endParaRPr lang="en-US" dirty="0"/>
          </a:p>
        </p:txBody>
      </p:sp>
    </p:spTree>
    <p:extLst>
      <p:ext uri="{BB962C8B-B14F-4D97-AF65-F5344CB8AC3E}">
        <p14:creationId xmlns:p14="http://schemas.microsoft.com/office/powerpoint/2010/main" val="21065120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solidFill>
                  <a:srgbClr val="0033CC"/>
                </a:solidFill>
              </a:rPr>
              <a:t>Talleres educación financiera </a:t>
            </a:r>
            <a:br>
              <a:rPr lang="es-ES" b="1" dirty="0" smtClean="0">
                <a:solidFill>
                  <a:srgbClr val="0033CC"/>
                </a:solidFill>
              </a:rPr>
            </a:br>
            <a:r>
              <a:rPr lang="es-ES" b="1" dirty="0" smtClean="0">
                <a:solidFill>
                  <a:srgbClr val="0033CC"/>
                </a:solidFill>
              </a:rPr>
              <a:t>aprendamos a ahorrar</a:t>
            </a:r>
            <a:endParaRPr lang="en-US" b="1" dirty="0">
              <a:solidFill>
                <a:srgbClr val="0033CC"/>
              </a:solidFill>
            </a:endParaRPr>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3571950479"/>
              </p:ext>
            </p:extLst>
          </p:nvPr>
        </p:nvGraphicFramePr>
        <p:xfrm>
          <a:off x="640080" y="1985555"/>
          <a:ext cx="10802983" cy="4467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8304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1785049"/>
          </a:xfrm>
        </p:spPr>
        <p:txBody>
          <a:bodyPr>
            <a:normAutofit fontScale="90000"/>
          </a:bodyPr>
          <a:lstStyle/>
          <a:p>
            <a:r>
              <a:rPr lang="es-ES" sz="8800" b="1" dirty="0" smtClean="0">
                <a:solidFill>
                  <a:schemeClr val="accent6">
                    <a:lumMod val="75000"/>
                  </a:schemeClr>
                </a:solidFill>
                <a:latin typeface="Algerian" panose="04020705040A02060702" pitchFamily="82" charset="0"/>
              </a:rPr>
              <a:t/>
            </a:r>
            <a:br>
              <a:rPr lang="es-ES" sz="8800" b="1" dirty="0" smtClean="0">
                <a:solidFill>
                  <a:schemeClr val="accent6">
                    <a:lumMod val="75000"/>
                  </a:schemeClr>
                </a:solidFill>
                <a:latin typeface="Algerian" panose="04020705040A02060702" pitchFamily="82" charset="0"/>
              </a:rPr>
            </a:br>
            <a:r>
              <a:rPr lang="es-ES" sz="8800" b="1" dirty="0" smtClean="0">
                <a:solidFill>
                  <a:schemeClr val="accent6">
                    <a:lumMod val="75000"/>
                  </a:schemeClr>
                </a:solidFill>
                <a:latin typeface="Algerian" panose="04020705040A02060702" pitchFamily="82" charset="0"/>
              </a:rPr>
              <a:t>MUCHAS GRACIAS</a:t>
            </a:r>
            <a:br>
              <a:rPr lang="es-ES" sz="8800" b="1" dirty="0" smtClean="0">
                <a:solidFill>
                  <a:schemeClr val="accent6">
                    <a:lumMod val="75000"/>
                  </a:schemeClr>
                </a:solidFill>
                <a:latin typeface="Algerian" panose="04020705040A02060702" pitchFamily="82" charset="0"/>
              </a:rPr>
            </a:br>
            <a:endParaRPr lang="en-US" sz="8800" b="1" dirty="0">
              <a:solidFill>
                <a:schemeClr val="accent6">
                  <a:lumMod val="75000"/>
                </a:schemeClr>
              </a:solidFill>
              <a:latin typeface="Algerian" panose="04020705040A02060702" pitchFamily="82" charset="0"/>
            </a:endParaRPr>
          </a:p>
        </p:txBody>
      </p:sp>
      <p:pic>
        <p:nvPicPr>
          <p:cNvPr id="4" name="Marcador de contenido 3"/>
          <p:cNvPicPr>
            <a:picLocks noGrp="1" noChangeAspect="1"/>
          </p:cNvPicPr>
          <p:nvPr>
            <p:ph sz="quarter" idx="13"/>
          </p:nvPr>
        </p:nvPicPr>
        <p:blipFill rotWithShape="1">
          <a:blip r:embed="rId2"/>
          <a:srcRect b="8215"/>
          <a:stretch/>
        </p:blipFill>
        <p:spPr>
          <a:xfrm>
            <a:off x="3011185" y="2214694"/>
            <a:ext cx="5649490" cy="3885660"/>
          </a:xfrm>
          <a:prstGeom prst="rect">
            <a:avLst/>
          </a:prstGeom>
        </p:spPr>
      </p:pic>
    </p:spTree>
    <p:extLst>
      <p:ext uri="{BB962C8B-B14F-4D97-AF65-F5344CB8AC3E}">
        <p14:creationId xmlns:p14="http://schemas.microsoft.com/office/powerpoint/2010/main" val="38294169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1210283"/>
          </a:xfrm>
        </p:spPr>
        <p:txBody>
          <a:bodyPr>
            <a:normAutofit/>
          </a:bodyPr>
          <a:lstStyle/>
          <a:p>
            <a:r>
              <a:rPr lang="es-ES" sz="4800" b="1" dirty="0" smtClean="0">
                <a:solidFill>
                  <a:srgbClr val="F226BD"/>
                </a:solidFill>
                <a:latin typeface="Bahnschrift SemiBold" panose="020B0502040204020203" pitchFamily="34" charset="0"/>
              </a:rPr>
              <a:t>PRESENTACION</a:t>
            </a:r>
            <a:endParaRPr lang="en-US" sz="4800" b="1" dirty="0">
              <a:solidFill>
                <a:srgbClr val="F226BD"/>
              </a:solidFill>
              <a:latin typeface="Bahnschrift SemiBold" panose="020B0502040204020203" pitchFamily="34" charset="0"/>
            </a:endParaRPr>
          </a:p>
        </p:txBody>
      </p:sp>
      <p:sp>
        <p:nvSpPr>
          <p:cNvPr id="3" name="Marcador de contenido 2"/>
          <p:cNvSpPr>
            <a:spLocks noGrp="1"/>
          </p:cNvSpPr>
          <p:nvPr>
            <p:ph sz="quarter" idx="13"/>
          </p:nvPr>
        </p:nvSpPr>
        <p:spPr>
          <a:xfrm>
            <a:off x="913774" y="1567543"/>
            <a:ext cx="10363826" cy="4223657"/>
          </a:xfrm>
        </p:spPr>
        <p:txBody>
          <a:bodyPr/>
          <a:lstStyle/>
          <a:p>
            <a:pPr algn="ctr"/>
            <a:r>
              <a:rPr lang="es-ES" sz="2400" cap="none" dirty="0" smtClean="0">
                <a:solidFill>
                  <a:srgbClr val="CC6126"/>
                </a:solidFill>
                <a:latin typeface="Arial Narrow" panose="020B0606020202030204" pitchFamily="34" charset="0"/>
              </a:rPr>
              <a:t>La </a:t>
            </a:r>
            <a:r>
              <a:rPr lang="es-ES" sz="2400" cap="none" dirty="0">
                <a:solidFill>
                  <a:srgbClr val="CC6126"/>
                </a:solidFill>
                <a:latin typeface="Arial Narrow" panose="020B0606020202030204" pitchFamily="34" charset="0"/>
              </a:rPr>
              <a:t>I</a:t>
            </a:r>
            <a:r>
              <a:rPr lang="es-ES" sz="2400" cap="none" dirty="0" smtClean="0">
                <a:solidFill>
                  <a:srgbClr val="CC6126"/>
                </a:solidFill>
                <a:latin typeface="Arial Narrow" panose="020B0606020202030204" pitchFamily="34" charset="0"/>
              </a:rPr>
              <a:t>. E. R. D. Simón </a:t>
            </a:r>
            <a:r>
              <a:rPr lang="es-ES" sz="2400" cap="none" dirty="0">
                <a:solidFill>
                  <a:srgbClr val="CC6126"/>
                </a:solidFill>
                <a:latin typeface="Arial Narrow" panose="020B0606020202030204" pitchFamily="34" charset="0"/>
              </a:rPr>
              <a:t>B</a:t>
            </a:r>
            <a:r>
              <a:rPr lang="es-ES" sz="2400" cap="none" dirty="0" smtClean="0">
                <a:solidFill>
                  <a:srgbClr val="CC6126"/>
                </a:solidFill>
                <a:latin typeface="Arial Narrow" panose="020B0606020202030204" pitchFamily="34" charset="0"/>
              </a:rPr>
              <a:t>olívar en su compromiso por brindar una formación integral del estudiante, quiere dar a conocer el proyecto transversal de educación financiera “aprendamos a ahorrar” con el propósito de educar, incentivar y llevar a cabo conceptualización y actividades que permitan poner en práctica habilidades necesarias en contextos económicos y financieros de la cotidianidad de los estudiantes de preescolar, básica primaria, básica secundaria y media</a:t>
            </a:r>
            <a:r>
              <a:rPr lang="es-ES" b="1" dirty="0" smtClean="0">
                <a:solidFill>
                  <a:srgbClr val="CC6126"/>
                </a:solidFill>
              </a:rPr>
              <a:t>.</a:t>
            </a:r>
            <a:endParaRPr lang="en-US" b="1" dirty="0">
              <a:solidFill>
                <a:srgbClr val="CC6126"/>
              </a:solidFill>
            </a:endParaRPr>
          </a:p>
        </p:txBody>
      </p:sp>
      <p:pic>
        <p:nvPicPr>
          <p:cNvPr id="4" name="Imagen 3"/>
          <p:cNvPicPr>
            <a:picLocks noChangeAspect="1"/>
          </p:cNvPicPr>
          <p:nvPr/>
        </p:nvPicPr>
        <p:blipFill>
          <a:blip r:embed="rId2"/>
          <a:stretch>
            <a:fillRect/>
          </a:stretch>
        </p:blipFill>
        <p:spPr>
          <a:xfrm>
            <a:off x="2839742" y="4356462"/>
            <a:ext cx="3704749" cy="2109651"/>
          </a:xfrm>
          <a:prstGeom prst="rect">
            <a:avLst/>
          </a:prstGeom>
        </p:spPr>
      </p:pic>
    </p:spTree>
    <p:extLst>
      <p:ext uri="{BB962C8B-B14F-4D97-AF65-F5344CB8AC3E}">
        <p14:creationId xmlns:p14="http://schemas.microsoft.com/office/powerpoint/2010/main" val="3812789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800" b="1" dirty="0" smtClean="0">
                <a:solidFill>
                  <a:srgbClr val="FFC000"/>
                </a:solidFill>
                <a:latin typeface="Arial Narrow" panose="020B0606020202030204" pitchFamily="34" charset="0"/>
              </a:rPr>
              <a:t>JUSTIFICACION</a:t>
            </a:r>
            <a:endParaRPr lang="en-US" sz="4800" b="1" dirty="0">
              <a:solidFill>
                <a:srgbClr val="FFC000"/>
              </a:solidFill>
              <a:latin typeface="Arial Narrow" panose="020B0606020202030204" pitchFamily="34" charset="0"/>
            </a:endParaRPr>
          </a:p>
        </p:txBody>
      </p:sp>
      <p:sp>
        <p:nvSpPr>
          <p:cNvPr id="3" name="Marcador de contenido 2"/>
          <p:cNvSpPr>
            <a:spLocks noGrp="1"/>
          </p:cNvSpPr>
          <p:nvPr>
            <p:ph sz="quarter" idx="13"/>
          </p:nvPr>
        </p:nvSpPr>
        <p:spPr>
          <a:xfrm>
            <a:off x="913774" y="1815738"/>
            <a:ext cx="10363826" cy="2808513"/>
          </a:xfrm>
        </p:spPr>
        <p:txBody>
          <a:bodyPr>
            <a:normAutofit/>
          </a:bodyPr>
          <a:lstStyle/>
          <a:p>
            <a:r>
              <a:rPr lang="es-ES" sz="2400" dirty="0">
                <a:latin typeface="Arial Narrow" panose="020B0606020202030204" pitchFamily="34" charset="0"/>
              </a:rPr>
              <a:t> </a:t>
            </a:r>
            <a:r>
              <a:rPr lang="es-ES" sz="2400" cap="none" dirty="0" smtClean="0">
                <a:latin typeface="Arial Narrow" panose="020B0606020202030204" pitchFamily="34" charset="0"/>
              </a:rPr>
              <a:t>La dinámica económica actual hace necesario que todas las personas (estudiantes, profesores, padres de familia), estén al tanto de lo que sucede con la economía del país y como lo beneficiará o lo afectará en su vida personal; es por ello que este proyecto pedagógico propone iniciar una formación desde la base y de este modo estimular y sensibilizar a niños y niñas para comenzar a lograr transformaciones en la educación financiera.</a:t>
            </a:r>
            <a:endParaRPr lang="en-US" sz="2400" cap="none" dirty="0" smtClean="0">
              <a:latin typeface="Arial Narrow" panose="020B0606020202030204" pitchFamily="34" charset="0"/>
            </a:endParaRPr>
          </a:p>
          <a:p>
            <a:endParaRPr lang="en-US" sz="2400" cap="none" dirty="0">
              <a:latin typeface="Arial Narrow" panose="020B0606020202030204" pitchFamily="34" charset="0"/>
            </a:endParaRPr>
          </a:p>
        </p:txBody>
      </p:sp>
      <p:pic>
        <p:nvPicPr>
          <p:cNvPr id="4" name="Imagen 3"/>
          <p:cNvPicPr>
            <a:picLocks noChangeAspect="1"/>
          </p:cNvPicPr>
          <p:nvPr/>
        </p:nvPicPr>
        <p:blipFill>
          <a:blip r:embed="rId2"/>
          <a:stretch>
            <a:fillRect/>
          </a:stretch>
        </p:blipFill>
        <p:spPr>
          <a:xfrm>
            <a:off x="3631475" y="4232364"/>
            <a:ext cx="3762103" cy="2294845"/>
          </a:xfrm>
          <a:prstGeom prst="rect">
            <a:avLst/>
          </a:prstGeom>
        </p:spPr>
      </p:pic>
    </p:spTree>
    <p:extLst>
      <p:ext uri="{BB962C8B-B14F-4D97-AF65-F5344CB8AC3E}">
        <p14:creationId xmlns:p14="http://schemas.microsoft.com/office/powerpoint/2010/main" val="4108499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2572342183"/>
              </p:ext>
            </p:extLst>
          </p:nvPr>
        </p:nvGraphicFramePr>
        <p:xfrm>
          <a:off x="629194" y="209005"/>
          <a:ext cx="10933612" cy="5812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5765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457200"/>
            <a:ext cx="10364451" cy="1672045"/>
          </a:xfrm>
        </p:spPr>
        <p:txBody>
          <a:bodyPr>
            <a:normAutofit/>
          </a:bodyPr>
          <a:lstStyle/>
          <a:p>
            <a:r>
              <a:rPr lang="es-ES" sz="4400" dirty="0">
                <a:solidFill>
                  <a:srgbClr val="FF0000"/>
                </a:solidFill>
                <a:latin typeface="Arial Black" panose="020B0A04020102020204" pitchFamily="34" charset="0"/>
              </a:rPr>
              <a:t>LECTURA DEL CONTEXTO</a:t>
            </a:r>
            <a:r>
              <a:rPr lang="en-US" dirty="0">
                <a:solidFill>
                  <a:srgbClr val="FF0000"/>
                </a:solidFill>
                <a:latin typeface="Arial Black" panose="020B0A04020102020204" pitchFamily="34" charset="0"/>
              </a:rPr>
              <a:t/>
            </a:r>
            <a:br>
              <a:rPr lang="en-US" dirty="0">
                <a:solidFill>
                  <a:srgbClr val="FF0000"/>
                </a:solidFill>
                <a:latin typeface="Arial Black" panose="020B0A04020102020204" pitchFamily="34" charset="0"/>
              </a:rPr>
            </a:br>
            <a:endParaRPr lang="en-US" dirty="0">
              <a:solidFill>
                <a:srgbClr val="FF0000"/>
              </a:solidFill>
              <a:latin typeface="Arial Black" panose="020B0A04020102020204" pitchFamily="34" charset="0"/>
            </a:endParaRPr>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1330693970"/>
              </p:ext>
            </p:extLst>
          </p:nvPr>
        </p:nvGraphicFramePr>
        <p:xfrm>
          <a:off x="522514" y="1489167"/>
          <a:ext cx="10755087" cy="45458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39282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883712"/>
          </a:xfrm>
        </p:spPr>
        <p:txBody>
          <a:bodyPr>
            <a:normAutofit fontScale="90000"/>
          </a:bodyPr>
          <a:lstStyle/>
          <a:p>
            <a:pPr algn="l"/>
            <a:r>
              <a:rPr lang="es-ES" sz="4900" b="1" dirty="0" smtClean="0">
                <a:solidFill>
                  <a:srgbClr val="F226BD"/>
                </a:solidFill>
              </a:rPr>
              <a:t>       </a:t>
            </a:r>
            <a:br>
              <a:rPr lang="es-ES" sz="4900" b="1" dirty="0" smtClean="0">
                <a:solidFill>
                  <a:srgbClr val="F226BD"/>
                </a:solidFill>
              </a:rPr>
            </a:br>
            <a:r>
              <a:rPr lang="es-ES" sz="4900" b="1" dirty="0">
                <a:solidFill>
                  <a:srgbClr val="F226BD"/>
                </a:solidFill>
              </a:rPr>
              <a:t> </a:t>
            </a:r>
            <a:r>
              <a:rPr lang="es-ES" sz="4900" b="1" dirty="0" smtClean="0">
                <a:solidFill>
                  <a:srgbClr val="F226BD"/>
                </a:solidFill>
              </a:rPr>
              <a:t>       MARCO </a:t>
            </a:r>
            <a:r>
              <a:rPr lang="es-ES" sz="4900" b="1" dirty="0">
                <a:solidFill>
                  <a:srgbClr val="F226BD"/>
                </a:solidFill>
              </a:rPr>
              <a:t>CONCEPTUAL</a:t>
            </a:r>
            <a:r>
              <a:rPr lang="en-US" dirty="0"/>
              <a:t/>
            </a:r>
            <a:br>
              <a:rPr lang="en-US" dirty="0"/>
            </a:br>
            <a:endParaRPr lang="en-US" dirty="0"/>
          </a:p>
        </p:txBody>
      </p:sp>
      <p:sp>
        <p:nvSpPr>
          <p:cNvPr id="3" name="Marcador de contenido 2"/>
          <p:cNvSpPr>
            <a:spLocks noGrp="1"/>
          </p:cNvSpPr>
          <p:nvPr>
            <p:ph sz="quarter" idx="13"/>
          </p:nvPr>
        </p:nvSpPr>
        <p:spPr>
          <a:xfrm>
            <a:off x="509451" y="2442753"/>
            <a:ext cx="10768775" cy="3827417"/>
          </a:xfrm>
        </p:spPr>
        <p:txBody>
          <a:bodyPr>
            <a:normAutofit fontScale="92500" lnSpcReduction="20000"/>
          </a:bodyPr>
          <a:lstStyle/>
          <a:p>
            <a:r>
              <a:rPr lang="es-ES" b="1" dirty="0" smtClean="0"/>
              <a:t>La </a:t>
            </a:r>
            <a:r>
              <a:rPr lang="es-ES" b="1" dirty="0"/>
              <a:t>educación financiera se concibe como una herramienta a través de la cual los individuos desarrollan los valores, los conocimientos, las competencias y los comportamientos necesarios para la toma de decisiones financieras </a:t>
            </a:r>
            <a:r>
              <a:rPr lang="es-ES" b="1" dirty="0" smtClean="0"/>
              <a:t>responsables.</a:t>
            </a:r>
          </a:p>
          <a:p>
            <a:r>
              <a:rPr lang="es-ES" b="1" dirty="0" smtClean="0"/>
              <a:t>El </a:t>
            </a:r>
            <a:r>
              <a:rPr lang="es-ES" b="1" dirty="0"/>
              <a:t>proyecto trasversal de educación financiera “aprendamos a ahorrar” da importancia al desarrollo y conocimiento de los estudiantes mediante diferentes actividades de educación financiera que sean aplicables a su vida escolar y al entorno. </a:t>
            </a:r>
            <a:endParaRPr lang="es-ES" b="1" dirty="0" smtClean="0"/>
          </a:p>
          <a:p>
            <a:r>
              <a:rPr lang="es-ES" b="1" dirty="0" smtClean="0"/>
              <a:t>Los </a:t>
            </a:r>
            <a:r>
              <a:rPr lang="es-ES" b="1" dirty="0"/>
              <a:t>contenidos que se sugiere tener en cuenta son ahorro, meta, plan de ahorro, tipos de ahorro y beneficios. Manejo de las deudas: Con el propósito de ayudar a las y los estudiantes a comprender la responsabilidad asociada al uso del </a:t>
            </a:r>
            <a:r>
              <a:rPr lang="es-ES" b="1" dirty="0" smtClean="0"/>
              <a:t>endeudamiento.</a:t>
            </a:r>
            <a:endParaRPr lang="es-ES" b="1" dirty="0"/>
          </a:p>
          <a:p>
            <a:endParaRPr lang="en-US" b="1" dirty="0"/>
          </a:p>
        </p:txBody>
      </p:sp>
      <p:pic>
        <p:nvPicPr>
          <p:cNvPr id="4" name="Imagen 3"/>
          <p:cNvPicPr>
            <a:picLocks noChangeAspect="1"/>
          </p:cNvPicPr>
          <p:nvPr/>
        </p:nvPicPr>
        <p:blipFill>
          <a:blip r:embed="rId2"/>
          <a:stretch>
            <a:fillRect/>
          </a:stretch>
        </p:blipFill>
        <p:spPr>
          <a:xfrm>
            <a:off x="7440313" y="-1"/>
            <a:ext cx="2918534" cy="2442753"/>
          </a:xfrm>
          <a:prstGeom prst="rect">
            <a:avLst/>
          </a:prstGeom>
        </p:spPr>
      </p:pic>
    </p:spTree>
    <p:extLst>
      <p:ext uri="{BB962C8B-B14F-4D97-AF65-F5344CB8AC3E}">
        <p14:creationId xmlns:p14="http://schemas.microsoft.com/office/powerpoint/2010/main" val="10399352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solidFill>
                  <a:srgbClr val="0033CC"/>
                </a:solidFill>
              </a:rPr>
              <a:t>MARCO NORMATIVO</a:t>
            </a:r>
            <a:r>
              <a:rPr lang="en-US" dirty="0"/>
              <a:t/>
            </a:r>
            <a:br>
              <a:rPr lang="en-US" dirty="0"/>
            </a:br>
            <a:endParaRPr lang="en-US"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331802155"/>
              </p:ext>
            </p:extLst>
          </p:nvPr>
        </p:nvGraphicFramePr>
        <p:xfrm>
          <a:off x="914399" y="1463040"/>
          <a:ext cx="10646229" cy="51206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85761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solidFill>
                  <a:schemeClr val="accent3">
                    <a:lumMod val="50000"/>
                  </a:schemeClr>
                </a:solidFill>
              </a:rPr>
              <a:t>INTERDISCIPLINARIEDAD</a:t>
            </a:r>
            <a:r>
              <a:rPr lang="en-US" dirty="0">
                <a:solidFill>
                  <a:schemeClr val="accent3">
                    <a:lumMod val="50000"/>
                  </a:schemeClr>
                </a:solidFill>
              </a:rPr>
              <a:t/>
            </a:r>
            <a:br>
              <a:rPr lang="en-US" dirty="0">
                <a:solidFill>
                  <a:schemeClr val="accent3">
                    <a:lumMod val="50000"/>
                  </a:schemeClr>
                </a:solidFill>
              </a:rPr>
            </a:br>
            <a:endParaRPr lang="en-US" dirty="0">
              <a:solidFill>
                <a:schemeClr val="accent3">
                  <a:lumMod val="50000"/>
                </a:schemeClr>
              </a:solidFill>
            </a:endParaRPr>
          </a:p>
        </p:txBody>
      </p:sp>
      <p:sp>
        <p:nvSpPr>
          <p:cNvPr id="3" name="Marcador de contenido 2"/>
          <p:cNvSpPr>
            <a:spLocks noGrp="1"/>
          </p:cNvSpPr>
          <p:nvPr>
            <p:ph sz="quarter" idx="13"/>
          </p:nvPr>
        </p:nvSpPr>
        <p:spPr>
          <a:xfrm>
            <a:off x="913774" y="3683726"/>
            <a:ext cx="10363826" cy="3069771"/>
          </a:xfrm>
        </p:spPr>
        <p:txBody>
          <a:bodyPr/>
          <a:lstStyle/>
          <a:p>
            <a:r>
              <a:rPr lang="es-ES" sz="2400" cap="none" dirty="0" smtClean="0">
                <a:solidFill>
                  <a:srgbClr val="7030A0"/>
                </a:solidFill>
                <a:latin typeface="Arial Narrow" panose="020B0606020202030204" pitchFamily="34" charset="0"/>
              </a:rPr>
              <a:t>La transversalidad del proyecto pedagógico con las asignaturas de: matemáticas, ética y valores, ciencias sociales, ciencias naturales y lenguaje. De igual manera con las dimensiones: cognitiva, comunicativa, socio afectiva. Realizar un seguimiento, evaluación y re significación periódicamente</a:t>
            </a:r>
            <a:r>
              <a:rPr lang="es-ES" dirty="0" smtClean="0">
                <a:solidFill>
                  <a:srgbClr val="7030A0"/>
                </a:solidFill>
              </a:rPr>
              <a:t>.</a:t>
            </a:r>
            <a:endParaRPr lang="en-US" dirty="0">
              <a:solidFill>
                <a:srgbClr val="7030A0"/>
              </a:solidFill>
            </a:endParaRPr>
          </a:p>
          <a:p>
            <a:endParaRPr lang="en-US" dirty="0"/>
          </a:p>
        </p:txBody>
      </p:sp>
      <p:pic>
        <p:nvPicPr>
          <p:cNvPr id="4" name="Imagen 3"/>
          <p:cNvPicPr>
            <a:picLocks noChangeAspect="1"/>
          </p:cNvPicPr>
          <p:nvPr/>
        </p:nvPicPr>
        <p:blipFill rotWithShape="1">
          <a:blip r:embed="rId2"/>
          <a:srcRect t="32263" b="10320"/>
          <a:stretch/>
        </p:blipFill>
        <p:spPr>
          <a:xfrm>
            <a:off x="4532811" y="1489166"/>
            <a:ext cx="3056709" cy="2194559"/>
          </a:xfrm>
          <a:prstGeom prst="rect">
            <a:avLst/>
          </a:prstGeom>
        </p:spPr>
      </p:pic>
    </p:spTree>
    <p:extLst>
      <p:ext uri="{BB962C8B-B14F-4D97-AF65-F5344CB8AC3E}">
        <p14:creationId xmlns:p14="http://schemas.microsoft.com/office/powerpoint/2010/main" val="1893302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EVALUACION DEL PROYECTO</a:t>
            </a:r>
            <a:r>
              <a:rPr lang="en-US" dirty="0"/>
              <a:t/>
            </a:r>
            <a:br>
              <a:rPr lang="en-US" dirty="0"/>
            </a:br>
            <a:endParaRPr lang="en-US"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4226129710"/>
              </p:ext>
            </p:extLst>
          </p:nvPr>
        </p:nvGraphicFramePr>
        <p:xfrm>
          <a:off x="914399" y="1580606"/>
          <a:ext cx="10215155" cy="46111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4769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Gota">
  <a:themeElements>
    <a:clrScheme name="Got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TM04033925[[fn=Gota]]</Template>
  <TotalTime>146</TotalTime>
  <Words>1088</Words>
  <Application>Microsoft Office PowerPoint</Application>
  <PresentationFormat>Panorámica</PresentationFormat>
  <Paragraphs>103</Paragraphs>
  <Slides>12</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12</vt:i4>
      </vt:variant>
    </vt:vector>
  </HeadingPairs>
  <TitlesOfParts>
    <vt:vector size="22" baseType="lpstr">
      <vt:lpstr>Algerian</vt:lpstr>
      <vt:lpstr>Arial</vt:lpstr>
      <vt:lpstr>Arial Black</vt:lpstr>
      <vt:lpstr>Arial Narrow</vt:lpstr>
      <vt:lpstr>Bahnschrift Light</vt:lpstr>
      <vt:lpstr>Bahnschrift SemiBold</vt:lpstr>
      <vt:lpstr>Bahnschrift SemiBold SemiConden</vt:lpstr>
      <vt:lpstr>Symbol</vt:lpstr>
      <vt:lpstr>Tw Cen MT</vt:lpstr>
      <vt:lpstr>Gota</vt:lpstr>
      <vt:lpstr>PROYECTO EDUCACION FINANCIERA</vt:lpstr>
      <vt:lpstr>PRESENTACION</vt:lpstr>
      <vt:lpstr>JUSTIFICACION</vt:lpstr>
      <vt:lpstr>Presentación de PowerPoint</vt:lpstr>
      <vt:lpstr>LECTURA DEL CONTEXTO </vt:lpstr>
      <vt:lpstr>                MARCO CONCEPTUAL </vt:lpstr>
      <vt:lpstr>MARCO NORMATIVO </vt:lpstr>
      <vt:lpstr>INTERDISCIPLINARIEDAD </vt:lpstr>
      <vt:lpstr>EVALUACION DEL PROYECTO </vt:lpstr>
      <vt:lpstr>PROPUESTA PEDAGOGICA </vt:lpstr>
      <vt:lpstr>Talleres educación financiera  aprendamos a ahorrar</vt:lpstr>
      <vt:lpstr> MUCHAS GRACIAS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EDUCACION FINANCIERA</dc:title>
  <dc:creator>DELL</dc:creator>
  <cp:lastModifiedBy>DELL</cp:lastModifiedBy>
  <cp:revision>24</cp:revision>
  <dcterms:created xsi:type="dcterms:W3CDTF">2023-01-19T03:14:29Z</dcterms:created>
  <dcterms:modified xsi:type="dcterms:W3CDTF">2023-01-24T01:18:13Z</dcterms:modified>
</cp:coreProperties>
</file>